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2.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0" r:id="rId18"/>
    <p:sldId id="291" r:id="rId19"/>
    <p:sldId id="293" r:id="rId20"/>
    <p:sldId id="273" r:id="rId21"/>
    <p:sldId id="274" r:id="rId22"/>
    <p:sldId id="275" r:id="rId23"/>
    <p:sldId id="276" r:id="rId24"/>
    <p:sldId id="277" r:id="rId25"/>
    <p:sldId id="278" r:id="rId26"/>
    <p:sldId id="279" r:id="rId27"/>
    <p:sldId id="290" r:id="rId28"/>
    <p:sldId id="281" r:id="rId29"/>
    <p:sldId id="282" r:id="rId30"/>
    <p:sldId id="283" r:id="rId31"/>
    <p:sldId id="284" r:id="rId32"/>
    <p:sldId id="285" r:id="rId33"/>
    <p:sldId id="286" r:id="rId34"/>
    <p:sldId id="287" r:id="rId35"/>
    <p:sldId id="288"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Tahoma" panose="020B0604030504040204" pitchFamily="3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gPmaCcUgT10/+7sFr/O9wp4Ne8i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lushash Kerimkulova" initials="SK" lastIdx="10" clrIdx="0"/>
  <p:cmAuthor id="2" name="Bridget Goodman" initials="BAG"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91F6CD-16AE-45B5-B9BD-5570DB74BADF}">
  <a:tblStyle styleId="{DF91F6CD-16AE-45B5-B9BD-5570DB74BADF}"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E617BF3F-D296-4DF7-88E6-D6729BE7BE0C}" styleName="Table_1">
    <a:wholeTbl>
      <a:tcTxStyle b="off" i="off">
        <a:font>
          <a:latin typeface="Arial"/>
          <a:ea typeface="Arial"/>
          <a:cs typeface="Arial"/>
        </a:font>
        <a:schemeClr val="lt1"/>
      </a:tcTxStyle>
      <a:tcStyle>
        <a:tcBdr>
          <a:left>
            <a:ln w="9525" cap="flat" cmpd="sng">
              <a:solidFill>
                <a:srgbClr val="F7F7F7"/>
              </a:solidFill>
              <a:prstDash val="solid"/>
              <a:round/>
              <a:headEnd type="none" w="sm" len="sm"/>
              <a:tailEnd type="none" w="sm" len="sm"/>
            </a:ln>
          </a:left>
          <a:right>
            <a:ln w="9525" cap="flat" cmpd="sng">
              <a:solidFill>
                <a:srgbClr val="F7F7F7"/>
              </a:solidFill>
              <a:prstDash val="solid"/>
              <a:round/>
              <a:headEnd type="none" w="sm" len="sm"/>
              <a:tailEnd type="none" w="sm" len="sm"/>
            </a:ln>
          </a:right>
          <a:top>
            <a:ln w="9525" cap="flat" cmpd="sng">
              <a:solidFill>
                <a:srgbClr val="F7F7F7"/>
              </a:solidFill>
              <a:prstDash val="solid"/>
              <a:round/>
              <a:headEnd type="none" w="sm" len="sm"/>
              <a:tailEnd type="none" w="sm" len="sm"/>
            </a:ln>
          </a:top>
          <a:bottom>
            <a:ln w="9525" cap="flat" cmpd="sng">
              <a:solidFill>
                <a:srgbClr val="F7F7F7"/>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lt1">
              <a:alpha val="20000"/>
            </a:schemeClr>
          </a:solidFill>
        </a:fill>
      </a:tcStyle>
    </a:band1H>
    <a:band2H>
      <a:tcTxStyle/>
      <a:tcStyle>
        <a:tcBdr/>
      </a:tcStyle>
    </a:band2H>
    <a:band1V>
      <a:tcTxStyle/>
      <a:tcStyle>
        <a:tcBdr/>
        <a:fill>
          <a:solidFill>
            <a:schemeClr val="lt1">
              <a:alpha val="20000"/>
            </a:schemeClr>
          </a:solidFill>
        </a:fill>
      </a:tcStyle>
    </a:band1V>
    <a:band2V>
      <a:tcTxStyle/>
      <a:tcStyle>
        <a:tcBdr/>
      </a:tcStyle>
    </a:band2V>
    <a:lastCol>
      <a:tcTxStyle b="on" i="off"/>
      <a:tcStyle>
        <a:tcBdr>
          <a:left>
            <a:ln w="9525" cap="flat" cmpd="sng">
              <a:solidFill>
                <a:schemeClr val="lt1"/>
              </a:solidFill>
              <a:prstDash val="solid"/>
              <a:round/>
              <a:headEnd type="none" w="sm" len="sm"/>
              <a:tailEnd type="none" w="sm" len="sm"/>
            </a:ln>
          </a:left>
        </a:tcBdr>
      </a:tcStyle>
    </a:lastCol>
    <a:firstCol>
      <a:tcTxStyle b="on" i="off"/>
      <a:tcStyle>
        <a:tcBdr>
          <a:right>
            <a:ln w="9525" cap="flat" cmpd="sng">
              <a:solidFill>
                <a:schemeClr val="lt1"/>
              </a:solidFill>
              <a:prstDash val="solid"/>
              <a:round/>
              <a:headEnd type="none" w="sm" len="sm"/>
              <a:tailEnd type="none" w="sm" len="sm"/>
            </a:ln>
          </a:right>
        </a:tcBdr>
      </a:tcStyle>
    </a:firstCol>
    <a:lastRow>
      <a:tcTxStyle b="on" i="off"/>
      <a:tcStyle>
        <a:tcBdr>
          <a:top>
            <a:ln w="9525" cap="flat" cmpd="sng">
              <a:solidFill>
                <a:schemeClr val="lt1"/>
              </a:solidFill>
              <a:prstDash val="solid"/>
              <a:round/>
              <a:headEnd type="none" w="sm" len="sm"/>
              <a:tailEnd type="none" w="sm" len="sm"/>
            </a:ln>
          </a:top>
        </a:tcBdr>
        <a:fill>
          <a:solidFill>
            <a:srgbClr val="FFFFFF">
              <a:alpha val="0"/>
            </a:srgbClr>
          </a:solidFill>
        </a:fill>
      </a:tcStyle>
    </a:lastRow>
    <a:seCell>
      <a:tcTxStyle/>
      <a:tcStyle>
        <a:tcBdr>
          <a:left>
            <a:ln w="9525" cap="flat" cmpd="sng">
              <a:solidFill>
                <a:srgbClr val="000000">
                  <a:alpha val="0"/>
                </a:srgbClr>
              </a:solidFill>
              <a:prstDash val="solid"/>
              <a:round/>
              <a:headEnd type="none" w="sm" len="sm"/>
              <a:tailEnd type="none" w="sm" len="sm"/>
            </a:ln>
          </a:left>
          <a:top>
            <a:ln w="9525" cap="flat" cmpd="sng">
              <a:solidFill>
                <a:srgbClr val="000000">
                  <a:alpha val="0"/>
                </a:srgbClr>
              </a:solidFill>
              <a:prstDash val="solid"/>
              <a:round/>
              <a:headEnd type="none" w="sm" len="sm"/>
              <a:tailEnd type="none" w="sm" len="sm"/>
            </a:ln>
          </a:top>
        </a:tcBdr>
      </a:tcStyle>
    </a:seCell>
    <a:swCell>
      <a:tcTxStyle/>
      <a:tcStyle>
        <a:tcBdr>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tcBdr>
      </a:tcStyle>
    </a:swCell>
    <a:firstRow>
      <a:tcTxStyle b="on" i="off"/>
      <a:tcStyle>
        <a:tcBdr>
          <a:bottom>
            <a:ln w="9525" cap="flat" cmpd="sng">
              <a:solidFill>
                <a:schemeClr val="lt1"/>
              </a:solidFill>
              <a:prstDash val="solid"/>
              <a:round/>
              <a:headEnd type="none" w="sm" len="sm"/>
              <a:tailEnd type="none" w="sm" len="sm"/>
            </a:ln>
          </a:bottom>
        </a:tcBdr>
        <a:fill>
          <a:solidFill>
            <a:srgbClr val="FFFFFF">
              <a:alpha val="0"/>
            </a:srgbClr>
          </a:solidFill>
        </a:fill>
      </a:tcStyle>
    </a:firstRow>
    <a:neCell>
      <a:tcTxStyle/>
      <a:tcStyle>
        <a:tcBdr>
          <a:bottom>
            <a:ln w="9525" cap="flat" cmpd="sng">
              <a:solidFill>
                <a:srgbClr val="000000">
                  <a:alpha val="0"/>
                </a:srgbClr>
              </a:solidFill>
              <a:prstDash val="solid"/>
              <a:round/>
              <a:headEnd type="none" w="sm" len="sm"/>
              <a:tailEnd type="none" w="sm" len="sm"/>
            </a:ln>
          </a:bottom>
        </a:tcBdr>
      </a:tcStyle>
    </a:neCell>
    <a:nwCell>
      <a:tcTxStyle/>
      <a:tcStyle>
        <a:tcBdr/>
      </a:tcStyle>
    </a:nwCell>
  </a:tblStyle>
  <a:tblStyle styleId="{ABBFA7D8-05ED-46B7-A20F-F8C71F3D6FAD}" styleName="Table_2">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FCFC"/>
          </a:solidFill>
        </a:fill>
      </a:tcStyle>
    </a:wholeTbl>
    <a:band1H>
      <a:tcTxStyle/>
      <a:tcStyle>
        <a:tcBdr/>
        <a:fill>
          <a:solidFill>
            <a:srgbClr val="F8F8F8"/>
          </a:solidFill>
        </a:fill>
      </a:tcStyle>
    </a:band1H>
    <a:band2H>
      <a:tcTxStyle/>
      <a:tcStyle>
        <a:tcBdr/>
      </a:tcStyle>
    </a:band2H>
    <a:band1V>
      <a:tcTxStyle/>
      <a:tcStyle>
        <a:tcBdr/>
        <a:fill>
          <a:solidFill>
            <a:srgbClr val="F8F8F8"/>
          </a:solidFill>
        </a:fill>
      </a:tcStyle>
    </a:band1V>
    <a:band2V>
      <a:tcTxStyle/>
      <a:tcStyle>
        <a:tcBdr/>
      </a:tcStyle>
    </a:band2V>
    <a:lastCol>
      <a:tcTxStyle b="on" i="off">
        <a:font>
          <a:latin typeface="Arial"/>
          <a:ea typeface="Arial"/>
          <a:cs typeface="Arial"/>
        </a:font>
        <a:schemeClr val="lt1"/>
      </a:tcTxStyle>
      <a:tcStyle>
        <a:tcBdr/>
        <a:fill>
          <a:solidFill>
            <a:schemeClr val="accent2"/>
          </a:solidFill>
        </a:fill>
      </a:tcStyle>
    </a:lastCol>
    <a:firstCol>
      <a:tcTxStyle b="on" i="off">
        <a:font>
          <a:latin typeface="Arial"/>
          <a:ea typeface="Arial"/>
          <a:cs typeface="Arial"/>
        </a:font>
        <a:schemeClr val="lt1"/>
      </a:tcTxStyle>
      <a:tcStyle>
        <a:tcBdr/>
        <a:fill>
          <a:solidFill>
            <a:schemeClr val="accent2"/>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 styleId="{45158C37-D01F-4F18-9775-8A33D72A56B7}" styleName="Table_3">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P\YandexDisk\NU\Multicomp\discriptiv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P\YandexDisk\NU\Multicomp\discriptiv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P\YandexDisk\NU\Multicomp\discriptiv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HP\YandexDisk\NU\Multicomp\discriptive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GB"/>
              <a:t>Gender distribution</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E76A-464C-AC0B-B1AA3441FA97}"/>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E76A-464C-AC0B-B1AA3441FA9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'demographic data'!$B$4:$B$5</c:f>
              <c:strCache>
                <c:ptCount val="2"/>
                <c:pt idx="0">
                  <c:v>male</c:v>
                </c:pt>
                <c:pt idx="1">
                  <c:v>female</c:v>
                </c:pt>
              </c:strCache>
            </c:strRef>
          </c:cat>
          <c:val>
            <c:numRef>
              <c:f>'demographic data'!$C$4:$C$5</c:f>
              <c:numCache>
                <c:formatCode>General</c:formatCode>
                <c:ptCount val="2"/>
                <c:pt idx="0">
                  <c:v>121</c:v>
                </c:pt>
                <c:pt idx="1">
                  <c:v>162</c:v>
                </c:pt>
              </c:numCache>
            </c:numRef>
          </c:val>
          <c:extLst>
            <c:ext xmlns:c16="http://schemas.microsoft.com/office/drawing/2014/chart" uri="{C3380CC4-5D6E-409C-BE32-E72D297353CC}">
              <c16:uniqueId val="{00000004-E76A-464C-AC0B-B1AA3441FA9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bg2"/>
                </a:solidFill>
                <a:latin typeface="+mn-lt"/>
                <a:ea typeface="+mn-ea"/>
                <a:cs typeface="+mn-cs"/>
              </a:defRPr>
            </a:pPr>
            <a:r>
              <a:rPr lang="en-GB">
                <a:solidFill>
                  <a:schemeClr val="bg2"/>
                </a:solidFill>
              </a:rPr>
              <a:t>Field of study</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bg2"/>
              </a:solidFill>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CDD8-4CAF-A86F-1A31A4B04B6C}"/>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CDD8-4CAF-A86F-1A31A4B04B6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'demographic data'!$E$22:$E$23</c:f>
              <c:strCache>
                <c:ptCount val="2"/>
                <c:pt idx="0">
                  <c:v>Hard sciences and technical</c:v>
                </c:pt>
                <c:pt idx="1">
                  <c:v>Humanies, social sciences, and arts</c:v>
                </c:pt>
              </c:strCache>
            </c:strRef>
          </c:cat>
          <c:val>
            <c:numRef>
              <c:f>'demographic data'!$F$22:$F$23</c:f>
              <c:numCache>
                <c:formatCode>General</c:formatCode>
                <c:ptCount val="2"/>
                <c:pt idx="0">
                  <c:v>209</c:v>
                </c:pt>
                <c:pt idx="1">
                  <c:v>71</c:v>
                </c:pt>
              </c:numCache>
            </c:numRef>
          </c:val>
          <c:extLst>
            <c:ext xmlns:c16="http://schemas.microsoft.com/office/drawing/2014/chart" uri="{C3380CC4-5D6E-409C-BE32-E72D297353CC}">
              <c16:uniqueId val="{00000004-CDD8-4CAF-A86F-1A31A4B04B6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bg2"/>
                </a:solidFill>
                <a:latin typeface="+mn-lt"/>
                <a:ea typeface="+mn-ea"/>
                <a:cs typeface="+mn-cs"/>
              </a:defRPr>
            </a:pPr>
            <a:r>
              <a:rPr lang="en-GB">
                <a:solidFill>
                  <a:schemeClr val="bg2"/>
                </a:solidFill>
              </a:rPr>
              <a:t>Degree level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bg2"/>
              </a:solidFill>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A8DC-4264-B1BA-F3468F9E71DC}"/>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A8DC-4264-B1BA-F3468F9E71D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'demographic data'!$B$36:$B$37</c:f>
              <c:strCache>
                <c:ptCount val="2"/>
                <c:pt idx="0">
                  <c:v>Masters</c:v>
                </c:pt>
                <c:pt idx="1">
                  <c:v>PhD</c:v>
                </c:pt>
              </c:strCache>
            </c:strRef>
          </c:cat>
          <c:val>
            <c:numRef>
              <c:f>'demographic data'!$C$36:$C$37</c:f>
              <c:numCache>
                <c:formatCode>General</c:formatCode>
                <c:ptCount val="2"/>
                <c:pt idx="0">
                  <c:v>223</c:v>
                </c:pt>
                <c:pt idx="1">
                  <c:v>58</c:v>
                </c:pt>
              </c:numCache>
            </c:numRef>
          </c:val>
          <c:extLst>
            <c:ext xmlns:c16="http://schemas.microsoft.com/office/drawing/2014/chart" uri="{C3380CC4-5D6E-409C-BE32-E72D297353CC}">
              <c16:uniqueId val="{00000004-A8DC-4264-B1BA-F3468F9E71D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bg2"/>
                </a:solidFill>
                <a:latin typeface="+mn-lt"/>
                <a:ea typeface="+mn-ea"/>
                <a:cs typeface="+mn-cs"/>
              </a:defRPr>
            </a:pPr>
            <a:r>
              <a:rPr lang="en-GB">
                <a:solidFill>
                  <a:schemeClr val="bg2"/>
                </a:solidFill>
              </a:rPr>
              <a:t>Medium of instruction</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bg2"/>
              </a:solidFill>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8880-4C56-AF01-219A7F27FFC0}"/>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8880-4C56-AF01-219A7F27FFC0}"/>
              </c:ext>
            </c:extLst>
          </c:dPt>
          <c:dPt>
            <c:idx val="2"/>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8880-4C56-AF01-219A7F27FFC0}"/>
              </c:ext>
            </c:extLst>
          </c:dPt>
          <c:dPt>
            <c:idx val="3"/>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8880-4C56-AF01-219A7F27FFC0}"/>
              </c:ext>
            </c:extLst>
          </c:dPt>
          <c:dLbls>
            <c:dLbl>
              <c:idx val="1"/>
              <c:layout>
                <c:manualLayout>
                  <c:x val="0.11221116758974498"/>
                  <c:y val="-7.647646848493444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880-4C56-AF01-219A7F27FFC0}"/>
                </c:ext>
              </c:extLst>
            </c:dLbl>
            <c:dLbl>
              <c:idx val="3"/>
              <c:layout>
                <c:manualLayout>
                  <c:x val="6.2921938394048804E-2"/>
                  <c:y val="0.1532306626092111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880-4C56-AF01-219A7F27FFC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'demographic data'!$B$51:$B$54</c:f>
              <c:strCache>
                <c:ptCount val="4"/>
                <c:pt idx="0">
                  <c:v>KZ RU EN</c:v>
                </c:pt>
                <c:pt idx="1">
                  <c:v>KZ EN</c:v>
                </c:pt>
                <c:pt idx="2">
                  <c:v>RU EN</c:v>
                </c:pt>
                <c:pt idx="3">
                  <c:v>EN</c:v>
                </c:pt>
              </c:strCache>
            </c:strRef>
          </c:cat>
          <c:val>
            <c:numRef>
              <c:f>'demographic data'!$C$51:$C$54</c:f>
              <c:numCache>
                <c:formatCode>General</c:formatCode>
                <c:ptCount val="4"/>
                <c:pt idx="0">
                  <c:v>173</c:v>
                </c:pt>
                <c:pt idx="1">
                  <c:v>10</c:v>
                </c:pt>
                <c:pt idx="2">
                  <c:v>79</c:v>
                </c:pt>
                <c:pt idx="3">
                  <c:v>18</c:v>
                </c:pt>
              </c:numCache>
            </c:numRef>
          </c:val>
          <c:extLst>
            <c:ext xmlns:c16="http://schemas.microsoft.com/office/drawing/2014/chart" uri="{C3380CC4-5D6E-409C-BE32-E72D297353CC}">
              <c16:uniqueId val="{00000008-8880-4C56-AF01-219A7F27FFC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1.5019086404964762E-2"/>
          <c:y val="0.91645525828626007"/>
          <c:w val="0.89999996939564664"/>
          <c:h val="6.916302664892165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02-18T22:30:52.515" idx="8">
    <p:pos x="5556" y="617"/>
    <p:text>Just some technical suggestion: To start each bulletted phrase either with a capital letter or a small to be consistent</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2-19T00:03:18.002" idx="9">
    <p:pos x="4188" y="127"/>
    <p:text>I would suggest to provide one template with all the aspects presented together.  I am afraid that if they see that they have to fill in so many tables will cause frustration on their sides. Besides it will be challenging to have all this information (5 tables from 3 groups = 15 tables!) at hand when developing an action plan.</p:text>
    <p:extLst>
      <p:ext uri="{C676402C-5697-4E1C-873F-D02D1690AC5C}">
        <p15:threadingInfo xmlns:p15="http://schemas.microsoft.com/office/powerpoint/2012/main" timeZoneBias="-360"/>
      </p:ext>
    </p:extLst>
  </p:cm>
  <p:cm authorId="1" dt="2020-02-19T00:14:57.213" idx="10">
    <p:pos x="4188" y="223"/>
    <p:text>As for presentaion of our recommnedations, we can present them  after separate  groups will present their results, so that the created working group takes them into consideartion when developing action plan</p:text>
    <p:extLst>
      <p:ext uri="{C676402C-5697-4E1C-873F-D02D1690AC5C}">
        <p15:threadingInfo xmlns:p15="http://schemas.microsoft.com/office/powerpoint/2012/main" timeZoneBias="-360">
          <p15:parentCm authorId="1" idx="9"/>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928059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sciencedirect.com/science/article/pii/S1877042816309570"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hdl.handle.net/10045/42431" TargetMode="External"/><Relationship Id="rId4" Type="http://schemas.openxmlformats.org/officeDocument/2006/relationships/hyperlink" Target="https://www.degruyter.com/view/j/iral.2014.52.issue-2/iral-2014-0005/iral-2014-0005.xml"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 name="Google Shape;3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47674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dirty="0"/>
              <a:t>GPA: indicates grades don’t reflect learning of genre knowledge, could be an issue of tasks and assessment based on descriptions of teaching approaches by students and faculty members in focus groups</a:t>
            </a:r>
            <a:endParaRPr dirty="0"/>
          </a:p>
          <a:p>
            <a:pPr marL="457200" lvl="0" indent="-298450" algn="l" rtl="0">
              <a:lnSpc>
                <a:spcPct val="100000"/>
              </a:lnSpc>
              <a:spcBef>
                <a:spcPts val="0"/>
              </a:spcBef>
              <a:spcAft>
                <a:spcPts val="0"/>
              </a:spcAft>
              <a:buSzPts val="1100"/>
              <a:buChar char="●"/>
            </a:pPr>
            <a:r>
              <a:rPr lang="en-US" sz="1100" dirty="0">
                <a:solidFill>
                  <a:srgbClr val="767700"/>
                </a:solidFill>
              </a:rPr>
              <a:t>Need for academic genre knowledge: English is the language of science, Kazakh and Russian are the language of “fiction”</a:t>
            </a:r>
            <a:endParaRPr sz="1100" dirty="0">
              <a:solidFill>
                <a:srgbClr val="767700"/>
              </a:solidFill>
            </a:endParaRPr>
          </a:p>
          <a:p>
            <a:pPr marL="457200" lvl="0" indent="-298450" algn="l" rtl="0">
              <a:lnSpc>
                <a:spcPct val="100000"/>
              </a:lnSpc>
              <a:spcBef>
                <a:spcPts val="0"/>
              </a:spcBef>
              <a:spcAft>
                <a:spcPts val="0"/>
              </a:spcAft>
              <a:buClr>
                <a:srgbClr val="767700"/>
              </a:buClr>
              <a:buSzPts val="1100"/>
              <a:buChar char="●"/>
            </a:pPr>
            <a:r>
              <a:rPr lang="en-US" dirty="0">
                <a:solidFill>
                  <a:srgbClr val="767700"/>
                </a:solidFill>
              </a:rPr>
              <a:t>Original quote: </a:t>
            </a:r>
            <a:r>
              <a:rPr lang="en-US" dirty="0" err="1">
                <a:solidFill>
                  <a:srgbClr val="767700"/>
                </a:solidFill>
              </a:rPr>
              <a:t>До</a:t>
            </a:r>
            <a:r>
              <a:rPr lang="en-US" dirty="0">
                <a:solidFill>
                  <a:srgbClr val="767700"/>
                </a:solidFill>
              </a:rPr>
              <a:t> </a:t>
            </a:r>
            <a:r>
              <a:rPr lang="en-US" dirty="0" err="1">
                <a:solidFill>
                  <a:srgbClr val="767700"/>
                </a:solidFill>
              </a:rPr>
              <a:t>поступления</a:t>
            </a:r>
            <a:r>
              <a:rPr lang="en-US" dirty="0">
                <a:solidFill>
                  <a:srgbClr val="767700"/>
                </a:solidFill>
              </a:rPr>
              <a:t> у </a:t>
            </a:r>
            <a:r>
              <a:rPr lang="en-US" dirty="0" err="1">
                <a:solidFill>
                  <a:srgbClr val="767700"/>
                </a:solidFill>
              </a:rPr>
              <a:t>меня</a:t>
            </a:r>
            <a:r>
              <a:rPr lang="en-US" dirty="0">
                <a:solidFill>
                  <a:srgbClr val="767700"/>
                </a:solidFill>
              </a:rPr>
              <a:t> </a:t>
            </a:r>
            <a:r>
              <a:rPr lang="en-US" dirty="0" err="1">
                <a:solidFill>
                  <a:srgbClr val="767700"/>
                </a:solidFill>
              </a:rPr>
              <a:t>было</a:t>
            </a:r>
            <a:r>
              <a:rPr lang="en-US" dirty="0">
                <a:solidFill>
                  <a:srgbClr val="767700"/>
                </a:solidFill>
              </a:rPr>
              <a:t> </a:t>
            </a:r>
            <a:r>
              <a:rPr lang="en-US" dirty="0" err="1">
                <a:solidFill>
                  <a:srgbClr val="767700"/>
                </a:solidFill>
              </a:rPr>
              <a:t>больше</a:t>
            </a:r>
            <a:r>
              <a:rPr lang="en-US" dirty="0">
                <a:solidFill>
                  <a:srgbClr val="767700"/>
                </a:solidFill>
              </a:rPr>
              <a:t> </a:t>
            </a:r>
            <a:r>
              <a:rPr lang="en-US" dirty="0" err="1">
                <a:solidFill>
                  <a:srgbClr val="767700"/>
                </a:solidFill>
              </a:rPr>
              <a:t>навыков</a:t>
            </a:r>
            <a:r>
              <a:rPr lang="en-US" dirty="0">
                <a:solidFill>
                  <a:srgbClr val="767700"/>
                </a:solidFill>
              </a:rPr>
              <a:t> </a:t>
            </a:r>
            <a:r>
              <a:rPr lang="en-US" dirty="0" err="1">
                <a:solidFill>
                  <a:srgbClr val="767700"/>
                </a:solidFill>
              </a:rPr>
              <a:t>написания</a:t>
            </a:r>
            <a:r>
              <a:rPr lang="en-US" dirty="0">
                <a:solidFill>
                  <a:srgbClr val="767700"/>
                </a:solidFill>
              </a:rPr>
              <a:t> </a:t>
            </a:r>
            <a:r>
              <a:rPr lang="en-US" dirty="0" err="1">
                <a:solidFill>
                  <a:srgbClr val="767700"/>
                </a:solidFill>
              </a:rPr>
              <a:t>больше</a:t>
            </a:r>
            <a:r>
              <a:rPr lang="en-US" dirty="0">
                <a:solidFill>
                  <a:srgbClr val="767700"/>
                </a:solidFill>
              </a:rPr>
              <a:t> </a:t>
            </a:r>
            <a:r>
              <a:rPr lang="en-US" dirty="0" err="1">
                <a:solidFill>
                  <a:srgbClr val="767700"/>
                </a:solidFill>
              </a:rPr>
              <a:t>литературного.У</a:t>
            </a:r>
            <a:r>
              <a:rPr lang="en-US" dirty="0">
                <a:solidFill>
                  <a:srgbClr val="767700"/>
                </a:solidFill>
              </a:rPr>
              <a:t> </a:t>
            </a:r>
            <a:r>
              <a:rPr lang="en-US" dirty="0" err="1">
                <a:solidFill>
                  <a:srgbClr val="767700"/>
                </a:solidFill>
              </a:rPr>
              <a:t>нас</a:t>
            </a:r>
            <a:r>
              <a:rPr lang="en-US" dirty="0">
                <a:solidFill>
                  <a:srgbClr val="767700"/>
                </a:solidFill>
              </a:rPr>
              <a:t> </a:t>
            </a:r>
            <a:r>
              <a:rPr lang="en-US" dirty="0" err="1">
                <a:solidFill>
                  <a:srgbClr val="767700"/>
                </a:solidFill>
              </a:rPr>
              <a:t>был</a:t>
            </a:r>
            <a:r>
              <a:rPr lang="en-US" dirty="0">
                <a:solidFill>
                  <a:srgbClr val="767700"/>
                </a:solidFill>
              </a:rPr>
              <a:t> </a:t>
            </a:r>
            <a:r>
              <a:rPr lang="en-US" dirty="0" err="1">
                <a:solidFill>
                  <a:srgbClr val="767700"/>
                </a:solidFill>
              </a:rPr>
              <a:t>совершенно</a:t>
            </a:r>
            <a:r>
              <a:rPr lang="en-US" dirty="0">
                <a:solidFill>
                  <a:srgbClr val="767700"/>
                </a:solidFill>
              </a:rPr>
              <a:t> </a:t>
            </a:r>
            <a:r>
              <a:rPr lang="en-US" dirty="0" err="1">
                <a:solidFill>
                  <a:srgbClr val="767700"/>
                </a:solidFill>
              </a:rPr>
              <a:t>другой</a:t>
            </a:r>
            <a:r>
              <a:rPr lang="en-US" dirty="0">
                <a:solidFill>
                  <a:srgbClr val="767700"/>
                </a:solidFill>
              </a:rPr>
              <a:t> </a:t>
            </a:r>
            <a:r>
              <a:rPr lang="en-US" dirty="0" err="1">
                <a:solidFill>
                  <a:srgbClr val="767700"/>
                </a:solidFill>
              </a:rPr>
              <a:t>формат</a:t>
            </a:r>
            <a:r>
              <a:rPr lang="en-US" dirty="0">
                <a:solidFill>
                  <a:srgbClr val="767700"/>
                </a:solidFill>
              </a:rPr>
              <a:t> </a:t>
            </a:r>
            <a:r>
              <a:rPr lang="en-US" dirty="0" err="1">
                <a:solidFill>
                  <a:srgbClr val="767700"/>
                </a:solidFill>
              </a:rPr>
              <a:t>эссе.Когда</a:t>
            </a:r>
            <a:r>
              <a:rPr lang="en-US" dirty="0">
                <a:solidFill>
                  <a:srgbClr val="767700"/>
                </a:solidFill>
              </a:rPr>
              <a:t> я </a:t>
            </a:r>
            <a:r>
              <a:rPr lang="en-US" dirty="0" err="1">
                <a:solidFill>
                  <a:srgbClr val="767700"/>
                </a:solidFill>
              </a:rPr>
              <a:t>училась</a:t>
            </a:r>
            <a:r>
              <a:rPr lang="en-US" dirty="0">
                <a:solidFill>
                  <a:srgbClr val="767700"/>
                </a:solidFill>
              </a:rPr>
              <a:t> </a:t>
            </a:r>
            <a:r>
              <a:rPr lang="en-US" dirty="0" err="1">
                <a:solidFill>
                  <a:srgbClr val="767700"/>
                </a:solidFill>
              </a:rPr>
              <a:t>на</a:t>
            </a:r>
            <a:r>
              <a:rPr lang="en-US" dirty="0">
                <a:solidFill>
                  <a:srgbClr val="767700"/>
                </a:solidFill>
              </a:rPr>
              <a:t> </a:t>
            </a:r>
            <a:r>
              <a:rPr lang="en-US" dirty="0" err="1">
                <a:solidFill>
                  <a:srgbClr val="767700"/>
                </a:solidFill>
              </a:rPr>
              <a:t>преподавателя</a:t>
            </a:r>
            <a:r>
              <a:rPr lang="en-US" dirty="0">
                <a:solidFill>
                  <a:srgbClr val="767700"/>
                </a:solidFill>
              </a:rPr>
              <a:t> </a:t>
            </a:r>
            <a:r>
              <a:rPr lang="en-US" dirty="0" err="1">
                <a:solidFill>
                  <a:srgbClr val="767700"/>
                </a:solidFill>
              </a:rPr>
              <a:t>английского</a:t>
            </a:r>
            <a:r>
              <a:rPr lang="en-US" dirty="0">
                <a:solidFill>
                  <a:srgbClr val="767700"/>
                </a:solidFill>
              </a:rPr>
              <a:t> </a:t>
            </a:r>
            <a:r>
              <a:rPr lang="en-US" dirty="0" err="1">
                <a:solidFill>
                  <a:srgbClr val="767700"/>
                </a:solidFill>
              </a:rPr>
              <a:t>языка</a:t>
            </a:r>
            <a:r>
              <a:rPr lang="en-US" dirty="0">
                <a:solidFill>
                  <a:srgbClr val="767700"/>
                </a:solidFill>
              </a:rPr>
              <a:t>, а </a:t>
            </a:r>
            <a:r>
              <a:rPr lang="en-US" dirty="0" err="1">
                <a:solidFill>
                  <a:srgbClr val="767700"/>
                </a:solidFill>
              </a:rPr>
              <a:t>сейчас</a:t>
            </a:r>
            <a:r>
              <a:rPr lang="en-US" dirty="0">
                <a:solidFill>
                  <a:srgbClr val="767700"/>
                </a:solidFill>
              </a:rPr>
              <a:t> </a:t>
            </a:r>
            <a:r>
              <a:rPr lang="en-US" dirty="0" err="1">
                <a:solidFill>
                  <a:srgbClr val="767700"/>
                </a:solidFill>
              </a:rPr>
              <a:t>более</a:t>
            </a:r>
            <a:r>
              <a:rPr lang="en-US" dirty="0">
                <a:solidFill>
                  <a:srgbClr val="767700"/>
                </a:solidFill>
              </a:rPr>
              <a:t> </a:t>
            </a:r>
            <a:r>
              <a:rPr lang="en-US" dirty="0" err="1">
                <a:solidFill>
                  <a:srgbClr val="767700"/>
                </a:solidFill>
              </a:rPr>
              <a:t>научный</a:t>
            </a:r>
            <a:r>
              <a:rPr lang="en-US" dirty="0">
                <a:solidFill>
                  <a:srgbClr val="767700"/>
                </a:solidFill>
              </a:rPr>
              <a:t>, </a:t>
            </a:r>
            <a:r>
              <a:rPr lang="en-US" dirty="0" err="1">
                <a:solidFill>
                  <a:srgbClr val="767700"/>
                </a:solidFill>
              </a:rPr>
              <a:t>тут</a:t>
            </a:r>
            <a:r>
              <a:rPr lang="en-US" dirty="0">
                <a:solidFill>
                  <a:srgbClr val="767700"/>
                </a:solidFill>
              </a:rPr>
              <a:t> </a:t>
            </a:r>
            <a:r>
              <a:rPr lang="en-US" dirty="0" err="1">
                <a:solidFill>
                  <a:srgbClr val="767700"/>
                </a:solidFill>
              </a:rPr>
              <a:t>вообще</a:t>
            </a:r>
            <a:r>
              <a:rPr lang="en-US" dirty="0">
                <a:solidFill>
                  <a:srgbClr val="767700"/>
                </a:solidFill>
              </a:rPr>
              <a:t> </a:t>
            </a:r>
            <a:r>
              <a:rPr lang="en-US" dirty="0" err="1">
                <a:solidFill>
                  <a:srgbClr val="767700"/>
                </a:solidFill>
              </a:rPr>
              <a:t>другой</a:t>
            </a:r>
            <a:r>
              <a:rPr lang="en-US" dirty="0">
                <a:solidFill>
                  <a:srgbClr val="767700"/>
                </a:solidFill>
              </a:rPr>
              <a:t> </a:t>
            </a:r>
            <a:r>
              <a:rPr lang="en-US" dirty="0" err="1">
                <a:solidFill>
                  <a:srgbClr val="767700"/>
                </a:solidFill>
              </a:rPr>
              <a:t>формат</a:t>
            </a:r>
            <a:r>
              <a:rPr lang="en-US" dirty="0">
                <a:solidFill>
                  <a:srgbClr val="767700"/>
                </a:solidFill>
              </a:rPr>
              <a:t>, </a:t>
            </a:r>
            <a:r>
              <a:rPr lang="en-US" dirty="0" err="1">
                <a:solidFill>
                  <a:srgbClr val="767700"/>
                </a:solidFill>
              </a:rPr>
              <a:t>вообще</a:t>
            </a:r>
            <a:r>
              <a:rPr lang="en-US" dirty="0">
                <a:solidFill>
                  <a:srgbClr val="767700"/>
                </a:solidFill>
              </a:rPr>
              <a:t> </a:t>
            </a:r>
            <a:r>
              <a:rPr lang="en-US" dirty="0" err="1">
                <a:solidFill>
                  <a:srgbClr val="767700"/>
                </a:solidFill>
              </a:rPr>
              <a:t>другое</a:t>
            </a:r>
            <a:r>
              <a:rPr lang="en-US" dirty="0">
                <a:solidFill>
                  <a:srgbClr val="767700"/>
                </a:solidFill>
              </a:rPr>
              <a:t> </a:t>
            </a:r>
            <a:r>
              <a:rPr lang="en-US" dirty="0" err="1">
                <a:solidFill>
                  <a:srgbClr val="767700"/>
                </a:solidFill>
              </a:rPr>
              <a:t>направление</a:t>
            </a:r>
            <a:r>
              <a:rPr lang="en-US" dirty="0">
                <a:solidFill>
                  <a:srgbClr val="767700"/>
                </a:solidFill>
              </a:rPr>
              <a:t>. </a:t>
            </a:r>
            <a:r>
              <a:rPr lang="en-US" dirty="0" err="1">
                <a:solidFill>
                  <a:srgbClr val="767700"/>
                </a:solidFill>
              </a:rPr>
              <a:t>Тут</a:t>
            </a:r>
            <a:r>
              <a:rPr lang="en-US" dirty="0">
                <a:solidFill>
                  <a:srgbClr val="767700"/>
                </a:solidFill>
              </a:rPr>
              <a:t> </a:t>
            </a:r>
            <a:r>
              <a:rPr lang="en-US" dirty="0" err="1">
                <a:solidFill>
                  <a:srgbClr val="767700"/>
                </a:solidFill>
              </a:rPr>
              <a:t>мы</a:t>
            </a:r>
            <a:r>
              <a:rPr lang="en-US" dirty="0">
                <a:solidFill>
                  <a:srgbClr val="767700"/>
                </a:solidFill>
              </a:rPr>
              <a:t> </a:t>
            </a:r>
            <a:r>
              <a:rPr lang="en-US" dirty="0" err="1">
                <a:solidFill>
                  <a:srgbClr val="767700"/>
                </a:solidFill>
              </a:rPr>
              <a:t>каждую</a:t>
            </a:r>
            <a:r>
              <a:rPr lang="en-US" dirty="0">
                <a:solidFill>
                  <a:srgbClr val="767700"/>
                </a:solidFill>
              </a:rPr>
              <a:t> </a:t>
            </a:r>
            <a:r>
              <a:rPr lang="en-US" dirty="0" err="1">
                <a:solidFill>
                  <a:srgbClr val="767700"/>
                </a:solidFill>
              </a:rPr>
              <a:t>неделю</a:t>
            </a:r>
            <a:r>
              <a:rPr lang="en-US" dirty="0">
                <a:solidFill>
                  <a:srgbClr val="767700"/>
                </a:solidFill>
              </a:rPr>
              <a:t> </a:t>
            </a:r>
            <a:r>
              <a:rPr lang="en-US" dirty="0" err="1">
                <a:solidFill>
                  <a:srgbClr val="767700"/>
                </a:solidFill>
              </a:rPr>
              <a:t>по</a:t>
            </a:r>
            <a:r>
              <a:rPr lang="en-US" dirty="0">
                <a:solidFill>
                  <a:srgbClr val="767700"/>
                </a:solidFill>
              </a:rPr>
              <a:t> </a:t>
            </a:r>
            <a:r>
              <a:rPr lang="en-US" dirty="0" err="1">
                <a:solidFill>
                  <a:srgbClr val="767700"/>
                </a:solidFill>
              </a:rPr>
              <a:t>всем</a:t>
            </a:r>
            <a:r>
              <a:rPr lang="en-US" dirty="0">
                <a:solidFill>
                  <a:srgbClr val="767700"/>
                </a:solidFill>
              </a:rPr>
              <a:t> </a:t>
            </a:r>
            <a:r>
              <a:rPr lang="en-US" dirty="0" err="1">
                <a:solidFill>
                  <a:srgbClr val="767700"/>
                </a:solidFill>
              </a:rPr>
              <a:t>предметам</a:t>
            </a:r>
            <a:r>
              <a:rPr lang="en-US" dirty="0">
                <a:solidFill>
                  <a:srgbClr val="767700"/>
                </a:solidFill>
              </a:rPr>
              <a:t> </a:t>
            </a:r>
            <a:r>
              <a:rPr lang="en-US" dirty="0" err="1">
                <a:solidFill>
                  <a:srgbClr val="767700"/>
                </a:solidFill>
              </a:rPr>
              <a:t>пишем</a:t>
            </a:r>
            <a:r>
              <a:rPr lang="en-US" dirty="0">
                <a:solidFill>
                  <a:srgbClr val="767700"/>
                </a:solidFill>
              </a:rPr>
              <a:t> </a:t>
            </a:r>
            <a:r>
              <a:rPr lang="en-US" dirty="0" err="1">
                <a:solidFill>
                  <a:srgbClr val="767700"/>
                </a:solidFill>
              </a:rPr>
              <a:t>разные</a:t>
            </a:r>
            <a:r>
              <a:rPr lang="en-US" dirty="0">
                <a:solidFill>
                  <a:srgbClr val="767700"/>
                </a:solidFill>
              </a:rPr>
              <a:t> </a:t>
            </a:r>
            <a:r>
              <a:rPr lang="en-US" dirty="0" err="1">
                <a:solidFill>
                  <a:srgbClr val="767700"/>
                </a:solidFill>
              </a:rPr>
              <a:t>эссе</a:t>
            </a:r>
            <a:r>
              <a:rPr lang="en-US" dirty="0">
                <a:solidFill>
                  <a:srgbClr val="767700"/>
                </a:solidFill>
              </a:rPr>
              <a:t>, extended essay </a:t>
            </a:r>
            <a:r>
              <a:rPr lang="en-US" dirty="0" err="1">
                <a:solidFill>
                  <a:srgbClr val="767700"/>
                </a:solidFill>
              </a:rPr>
              <a:t>например</a:t>
            </a:r>
            <a:r>
              <a:rPr lang="en-US" dirty="0">
                <a:solidFill>
                  <a:srgbClr val="767700"/>
                </a:solidFill>
              </a:rPr>
              <a:t>, </a:t>
            </a:r>
            <a:r>
              <a:rPr lang="en-US" dirty="0" err="1">
                <a:solidFill>
                  <a:srgbClr val="767700"/>
                </a:solidFill>
              </a:rPr>
              <a:t>разные</a:t>
            </a:r>
            <a:r>
              <a:rPr lang="en-US" dirty="0">
                <a:solidFill>
                  <a:srgbClr val="767700"/>
                </a:solidFill>
              </a:rPr>
              <a:t> </a:t>
            </a:r>
            <a:r>
              <a:rPr lang="en-US" dirty="0" err="1">
                <a:solidFill>
                  <a:srgbClr val="767700"/>
                </a:solidFill>
              </a:rPr>
              <a:t>теоретические</a:t>
            </a:r>
            <a:r>
              <a:rPr lang="en-US" dirty="0">
                <a:solidFill>
                  <a:srgbClr val="767700"/>
                </a:solidFill>
              </a:rPr>
              <a:t> </a:t>
            </a:r>
            <a:r>
              <a:rPr lang="en-US" dirty="0" err="1">
                <a:solidFill>
                  <a:srgbClr val="767700"/>
                </a:solidFill>
              </a:rPr>
              <a:t>работы</a:t>
            </a:r>
            <a:r>
              <a:rPr lang="en-US" dirty="0">
                <a:solidFill>
                  <a:srgbClr val="767700"/>
                </a:solidFill>
              </a:rPr>
              <a:t> . </a:t>
            </a:r>
            <a:endParaRPr dirty="0">
              <a:solidFill>
                <a:srgbClr val="767700"/>
              </a:solidFill>
            </a:endParaRPr>
          </a:p>
        </p:txBody>
      </p:sp>
    </p:spTree>
    <p:extLst>
      <p:ext uri="{BB962C8B-B14F-4D97-AF65-F5344CB8AC3E}">
        <p14:creationId xmlns:p14="http://schemas.microsoft.com/office/powerpoint/2010/main" val="3868773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9749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SzPts val="1100"/>
              <a:buAutoNum type="arabicPeriod"/>
            </a:pPr>
            <a:r>
              <a:rPr lang="en-US" dirty="0"/>
              <a:t>Note: when presenting, highlight the differences between faculty and student views</a:t>
            </a:r>
            <a:endParaRPr dirty="0"/>
          </a:p>
          <a:p>
            <a:pPr marL="457200" lvl="0" indent="-298450" algn="l" rtl="0">
              <a:lnSpc>
                <a:spcPct val="115000"/>
              </a:lnSpc>
              <a:spcBef>
                <a:spcPts val="0"/>
              </a:spcBef>
              <a:spcAft>
                <a:spcPts val="0"/>
              </a:spcAft>
              <a:buSzPts val="1100"/>
              <a:buAutoNum type="arabicPeriod"/>
            </a:pPr>
            <a:r>
              <a:rPr lang="en-US" dirty="0"/>
              <a:t>Inter: Do you see any difference in what your students can do in English and in Kazakh?  When you teach different courses? Teacher4: Differences? No, I don’t see. In both languages, it is just one practice in different languages (original quote is in English)</a:t>
            </a:r>
            <a:endParaRPr dirty="0"/>
          </a:p>
          <a:p>
            <a:pPr marL="457200" lvl="0" indent="-298450" algn="l" rtl="0">
              <a:lnSpc>
                <a:spcPct val="100000"/>
              </a:lnSpc>
              <a:spcBef>
                <a:spcPts val="0"/>
              </a:spcBef>
              <a:spcAft>
                <a:spcPts val="0"/>
              </a:spcAft>
              <a:buSzPts val="1100"/>
              <a:buAutoNum type="arabicPeriod"/>
            </a:pPr>
            <a:r>
              <a:rPr lang="en-US" dirty="0"/>
              <a:t> Um, you know, Philosophy only teach students to be a human being. And um, in case of technical university, we are trying to fill with the soft skills. Leadership. Creative thinking, critical thinking. So we are aiming our students to be not robots, not only genius working with machines and not upstanding the life values. So this is the main skills we are giving for these two levels for bachelors, for masters students (Original quote is in English)</a:t>
            </a:r>
            <a:endParaRPr dirty="0"/>
          </a:p>
          <a:p>
            <a:pPr marL="457200" lvl="0" indent="-298450" algn="l" rtl="0">
              <a:lnSpc>
                <a:spcPct val="100000"/>
              </a:lnSpc>
              <a:spcBef>
                <a:spcPts val="0"/>
              </a:spcBef>
              <a:spcAft>
                <a:spcPts val="0"/>
              </a:spcAft>
              <a:buSzPts val="1100"/>
              <a:buAutoNum type="arabicPeriod"/>
            </a:pPr>
            <a:r>
              <a:rPr lang="en-US" sz="1200" dirty="0">
                <a:latin typeface="Times New Roman"/>
                <a:ea typeface="Times New Roman"/>
                <a:cs typeface="Times New Roman"/>
                <a:sym typeface="Times New Roman"/>
              </a:rPr>
              <a:t>First of all, it’s soft skills, </a:t>
            </a:r>
            <a:r>
              <a:rPr lang="en-US" sz="1200" dirty="0" err="1">
                <a:latin typeface="Times New Roman"/>
                <a:ea typeface="Times New Roman"/>
                <a:cs typeface="Times New Roman"/>
                <a:sym typeface="Times New Roman"/>
              </a:rPr>
              <a:t>то</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есть</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способность</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обучаться</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способность</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Ну</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как</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бы</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выработать</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такую</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потребность</a:t>
            </a:r>
            <a:r>
              <a:rPr lang="en-US" sz="1200" dirty="0">
                <a:latin typeface="Times New Roman"/>
                <a:ea typeface="Times New Roman"/>
                <a:cs typeface="Times New Roman"/>
                <a:sym typeface="Times New Roman"/>
              </a:rPr>
              <a:t> к </a:t>
            </a:r>
            <a:r>
              <a:rPr lang="en-US" sz="1200" dirty="0" err="1">
                <a:latin typeface="Times New Roman"/>
                <a:ea typeface="Times New Roman"/>
                <a:cs typeface="Times New Roman"/>
                <a:sym typeface="Times New Roman"/>
              </a:rPr>
              <a:t>постоянному</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обучению</a:t>
            </a:r>
            <a:r>
              <a:rPr lang="en-US" sz="1200" dirty="0">
                <a:latin typeface="Times New Roman"/>
                <a:ea typeface="Times New Roman"/>
                <a:cs typeface="Times New Roman"/>
                <a:sym typeface="Times New Roman"/>
              </a:rPr>
              <a:t>. </a:t>
            </a:r>
            <a:endParaRPr sz="1200" dirty="0">
              <a:latin typeface="Times New Roman"/>
              <a:ea typeface="Times New Roman"/>
              <a:cs typeface="Times New Roman"/>
              <a:sym typeface="Times New Roman"/>
            </a:endParaRPr>
          </a:p>
          <a:p>
            <a:pPr marL="457200" lvl="0" indent="-228600" algn="l" rtl="0">
              <a:lnSpc>
                <a:spcPct val="100000"/>
              </a:lnSpc>
              <a:spcBef>
                <a:spcPts val="0"/>
              </a:spcBef>
              <a:spcAft>
                <a:spcPts val="0"/>
              </a:spcAft>
              <a:buSzPts val="1200"/>
              <a:buFont typeface="Times New Roman"/>
              <a:buNone/>
            </a:pPr>
            <a:endParaRPr sz="1200" dirty="0">
              <a:latin typeface="Times New Roman"/>
              <a:ea typeface="Times New Roman"/>
              <a:cs typeface="Times New Roman"/>
              <a:sym typeface="Times New Roman"/>
            </a:endParaRPr>
          </a:p>
          <a:p>
            <a:pPr marL="457200" lvl="0" indent="0" algn="l" rtl="0">
              <a:lnSpc>
                <a:spcPct val="100000"/>
              </a:lnSpc>
              <a:spcBef>
                <a:spcPts val="0"/>
              </a:spcBef>
              <a:spcAft>
                <a:spcPts val="0"/>
              </a:spcAft>
              <a:buSzPts val="1100"/>
              <a:buNone/>
            </a:pPr>
            <a:endParaRPr dirty="0"/>
          </a:p>
        </p:txBody>
      </p:sp>
      <p:sp>
        <p:nvSpPr>
          <p:cNvPr id="126" name="Google Shape;12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65255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3" name="Google Shape;13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12641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0" name="Google Shape;14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1010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6" name="Google Shape;14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07731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Explain that we will work with the university today on the first three steps, and the last two are on your own but you can contact us if you have further questions</a:t>
            </a:r>
            <a:endParaRPr/>
          </a:p>
        </p:txBody>
      </p:sp>
    </p:spTree>
    <p:extLst>
      <p:ext uri="{BB962C8B-B14F-4D97-AF65-F5344CB8AC3E}">
        <p14:creationId xmlns:p14="http://schemas.microsoft.com/office/powerpoint/2010/main" val="3133069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bg1"/>
                </a:solidFill>
              </a:rPr>
              <a:t>Ideally,</a:t>
            </a:r>
            <a:r>
              <a:rPr lang="en-US" sz="1100" baseline="0" dirty="0">
                <a:solidFill>
                  <a:schemeClr val="bg1"/>
                </a:solidFill>
              </a:rPr>
              <a:t> </a:t>
            </a:r>
            <a:r>
              <a:rPr lang="en-US" sz="1100" dirty="0">
                <a:solidFill>
                  <a:schemeClr val="bg1"/>
                </a:solidFill>
              </a:rPr>
              <a:t>two groups leave the room and go to their designated room, the third group stays in this room. This must be arranged</a:t>
            </a:r>
            <a:r>
              <a:rPr lang="en-US" sz="1100" baseline="0" dirty="0">
                <a:solidFill>
                  <a:schemeClr val="bg1"/>
                </a:solidFill>
              </a:rPr>
              <a:t> with the gatekeeper. </a:t>
            </a:r>
            <a:endParaRPr lang="en-US" sz="1100" dirty="0">
              <a:solidFill>
                <a:schemeClr val="bg1"/>
              </a:solidFill>
            </a:endParaRPr>
          </a:p>
          <a:p>
            <a:pPr marL="0" lvl="0" indent="0" algn="l" rtl="0">
              <a:lnSpc>
                <a:spcPct val="100000"/>
              </a:lnSpc>
              <a:spcBef>
                <a:spcPts val="0"/>
              </a:spcBef>
              <a:spcAft>
                <a:spcPts val="0"/>
              </a:spcAft>
              <a:buSzPts val="1100"/>
              <a:buNone/>
            </a:pPr>
            <a:endParaRPr dirty="0"/>
          </a:p>
        </p:txBody>
      </p:sp>
      <p:sp>
        <p:nvSpPr>
          <p:cNvPr id="236" name="Google Shape;23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5607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6" name="Google Shape;23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4115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6" name="Google Shape;23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2778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 name="Google Shape;4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6782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4891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Make duplicate slides as needed for different issues </a:t>
            </a:r>
            <a:endParaRPr/>
          </a:p>
        </p:txBody>
      </p:sp>
    </p:spTree>
    <p:extLst>
      <p:ext uri="{BB962C8B-B14F-4D97-AF65-F5344CB8AC3E}">
        <p14:creationId xmlns:p14="http://schemas.microsoft.com/office/powerpoint/2010/main" val="2259410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6" name="Google Shape;19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5743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Make duplicate slides as needed for different issues </a:t>
            </a:r>
            <a:endParaRPr/>
          </a:p>
        </p:txBody>
      </p:sp>
    </p:spTree>
    <p:extLst>
      <p:ext uri="{BB962C8B-B14F-4D97-AF65-F5344CB8AC3E}">
        <p14:creationId xmlns:p14="http://schemas.microsoft.com/office/powerpoint/2010/main" val="3867221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8361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Make duplicate slides as needed for different issues </a:t>
            </a:r>
            <a:endParaRPr/>
          </a:p>
        </p:txBody>
      </p:sp>
    </p:spTree>
    <p:extLst>
      <p:ext uri="{BB962C8B-B14F-4D97-AF65-F5344CB8AC3E}">
        <p14:creationId xmlns:p14="http://schemas.microsoft.com/office/powerpoint/2010/main" val="1972195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00" dirty="0">
                <a:solidFill>
                  <a:srgbClr val="222222"/>
                </a:solidFill>
                <a:highlight>
                  <a:srgbClr val="FFFFFF"/>
                </a:highlight>
              </a:rPr>
              <a:t>Fenton-Smith, B., Humphreys, P., Walkinshaw, I., Michael, R., &amp; Lobo, A. (2017). Implementing a university-wide credit-bearing English language enhancement </a:t>
            </a:r>
            <a:r>
              <a:rPr lang="en-US" sz="1000" dirty="0" err="1">
                <a:solidFill>
                  <a:srgbClr val="222222"/>
                </a:solidFill>
                <a:highlight>
                  <a:srgbClr val="FFFFFF"/>
                </a:highlight>
              </a:rPr>
              <a:t>programme</a:t>
            </a:r>
            <a:r>
              <a:rPr lang="en-US" sz="1000" dirty="0">
                <a:solidFill>
                  <a:srgbClr val="222222"/>
                </a:solidFill>
                <a:highlight>
                  <a:srgbClr val="FFFFFF"/>
                </a:highlight>
              </a:rPr>
              <a:t>: Issues emerging from practice. </a:t>
            </a:r>
            <a:r>
              <a:rPr lang="en-US" sz="1000" i="1" dirty="0">
                <a:solidFill>
                  <a:srgbClr val="222222"/>
                </a:solidFill>
              </a:rPr>
              <a:t>Studies in Higher Education</a:t>
            </a:r>
            <a:r>
              <a:rPr lang="en-US" sz="1000" dirty="0">
                <a:solidFill>
                  <a:srgbClr val="222222"/>
                </a:solidFill>
                <a:highlight>
                  <a:srgbClr val="FFFFFF"/>
                </a:highlight>
              </a:rPr>
              <a:t>, </a:t>
            </a:r>
            <a:r>
              <a:rPr lang="en-US" sz="1000" i="1" dirty="0">
                <a:solidFill>
                  <a:srgbClr val="222222"/>
                </a:solidFill>
              </a:rPr>
              <a:t>42</a:t>
            </a:r>
            <a:r>
              <a:rPr lang="en-US" sz="1000" dirty="0">
                <a:solidFill>
                  <a:srgbClr val="222222"/>
                </a:solidFill>
                <a:highlight>
                  <a:srgbClr val="FFFFFF"/>
                </a:highlight>
              </a:rPr>
              <a:t>(3), 463-479.</a:t>
            </a:r>
            <a:endParaRPr sz="1000" dirty="0">
              <a:solidFill>
                <a:srgbClr val="222222"/>
              </a:solidFill>
              <a:highlight>
                <a:srgbClr val="FFFFFF"/>
              </a:highlight>
            </a:endParaRPr>
          </a:p>
          <a:p>
            <a:pPr marL="0" lvl="0" indent="0" algn="l" rtl="0">
              <a:lnSpc>
                <a:spcPct val="100000"/>
              </a:lnSpc>
              <a:spcBef>
                <a:spcPts val="0"/>
              </a:spcBef>
              <a:spcAft>
                <a:spcPts val="0"/>
              </a:spcAft>
              <a:buSzPts val="1100"/>
              <a:buNone/>
            </a:pPr>
            <a:r>
              <a:rPr lang="en-US" sz="1000" dirty="0">
                <a:solidFill>
                  <a:srgbClr val="222222"/>
                </a:solidFill>
                <a:highlight>
                  <a:srgbClr val="FFFFFF"/>
                </a:highlight>
              </a:rPr>
              <a:t>O'Dowd, R. (2018). The training and accreditation of faculty for English medium instruction: an overview of practice in European universities. </a:t>
            </a:r>
            <a:r>
              <a:rPr lang="en-US" sz="1000" i="1" dirty="0">
                <a:solidFill>
                  <a:srgbClr val="222222"/>
                </a:solidFill>
              </a:rPr>
              <a:t>International Journal of Bilingual Education and Bilingualism</a:t>
            </a:r>
            <a:r>
              <a:rPr lang="en-US" sz="1000" dirty="0">
                <a:solidFill>
                  <a:srgbClr val="222222"/>
                </a:solidFill>
                <a:highlight>
                  <a:srgbClr val="FFFFFF"/>
                </a:highlight>
              </a:rPr>
              <a:t>, </a:t>
            </a:r>
            <a:r>
              <a:rPr lang="en-US" sz="1000" i="1" dirty="0">
                <a:solidFill>
                  <a:srgbClr val="222222"/>
                </a:solidFill>
              </a:rPr>
              <a:t>21</a:t>
            </a:r>
            <a:r>
              <a:rPr lang="en-US" sz="1000" dirty="0">
                <a:solidFill>
                  <a:srgbClr val="222222"/>
                </a:solidFill>
                <a:highlight>
                  <a:srgbClr val="FFFFFF"/>
                </a:highlight>
              </a:rPr>
              <a:t>(5), 553-563.</a:t>
            </a:r>
            <a:endParaRPr sz="1000" dirty="0">
              <a:solidFill>
                <a:srgbClr val="222222"/>
              </a:solidFill>
              <a:highlight>
                <a:srgbClr val="FFFFFF"/>
              </a:highlight>
            </a:endParaRPr>
          </a:p>
          <a:p>
            <a:pPr marL="0" lvl="0" indent="0" algn="l" rtl="0">
              <a:lnSpc>
                <a:spcPct val="100000"/>
              </a:lnSpc>
              <a:spcBef>
                <a:spcPts val="0"/>
              </a:spcBef>
              <a:spcAft>
                <a:spcPts val="0"/>
              </a:spcAft>
              <a:buSzPts val="1100"/>
              <a:buNone/>
            </a:pPr>
            <a:r>
              <a:rPr lang="en-US" sz="1000" dirty="0" err="1">
                <a:solidFill>
                  <a:srgbClr val="222222"/>
                </a:solidFill>
                <a:highlight>
                  <a:srgbClr val="FFFFFF"/>
                </a:highlight>
              </a:rPr>
              <a:t>Ishikura</a:t>
            </a:r>
            <a:r>
              <a:rPr lang="en-US" sz="1000" dirty="0">
                <a:solidFill>
                  <a:srgbClr val="222222"/>
                </a:solidFill>
                <a:highlight>
                  <a:srgbClr val="FFFFFF"/>
                </a:highlight>
              </a:rPr>
              <a:t>, Y. (2015). Realizing Internationalization at Home through English-Medium Courses at a Japanese University: Strategies to Maximize Student Learning. </a:t>
            </a:r>
            <a:r>
              <a:rPr lang="en-US" sz="1000" i="1" dirty="0">
                <a:solidFill>
                  <a:srgbClr val="222222"/>
                </a:solidFill>
              </a:rPr>
              <a:t>Higher Learning Research Communications</a:t>
            </a:r>
            <a:r>
              <a:rPr lang="en-US" sz="1000" dirty="0">
                <a:solidFill>
                  <a:srgbClr val="222222"/>
                </a:solidFill>
                <a:highlight>
                  <a:srgbClr val="FFFFFF"/>
                </a:highlight>
              </a:rPr>
              <a:t>, </a:t>
            </a:r>
            <a:r>
              <a:rPr lang="en-US" sz="1000" i="1" dirty="0">
                <a:solidFill>
                  <a:srgbClr val="222222"/>
                </a:solidFill>
              </a:rPr>
              <a:t>5</a:t>
            </a:r>
            <a:r>
              <a:rPr lang="en-US" sz="1000" dirty="0">
                <a:solidFill>
                  <a:srgbClr val="222222"/>
                </a:solidFill>
                <a:highlight>
                  <a:srgbClr val="FFFFFF"/>
                </a:highlight>
              </a:rPr>
              <a:t>(1), 11-28.</a:t>
            </a:r>
            <a:endParaRPr sz="1000" dirty="0">
              <a:solidFill>
                <a:srgbClr val="222222"/>
              </a:solidFill>
              <a:highlight>
                <a:srgbClr val="FFFFFF"/>
              </a:highlight>
            </a:endParaRPr>
          </a:p>
        </p:txBody>
      </p:sp>
      <p:sp>
        <p:nvSpPr>
          <p:cNvPr id="230" name="Google Shape;23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87562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00" dirty="0">
                <a:solidFill>
                  <a:srgbClr val="222222"/>
                </a:solidFill>
                <a:highlight>
                  <a:srgbClr val="FFFFFF"/>
                </a:highlight>
              </a:rPr>
              <a:t>Fenton-Smith, B., Humphreys, P., Walkinshaw, I., Michael, R., &amp; Lobo, A. (2017). Implementing a university-wide credit-bearing English language enhancement </a:t>
            </a:r>
            <a:r>
              <a:rPr lang="en-US" sz="1000" dirty="0" err="1">
                <a:solidFill>
                  <a:srgbClr val="222222"/>
                </a:solidFill>
                <a:highlight>
                  <a:srgbClr val="FFFFFF"/>
                </a:highlight>
              </a:rPr>
              <a:t>programme</a:t>
            </a:r>
            <a:r>
              <a:rPr lang="en-US" sz="1000" dirty="0">
                <a:solidFill>
                  <a:srgbClr val="222222"/>
                </a:solidFill>
                <a:highlight>
                  <a:srgbClr val="FFFFFF"/>
                </a:highlight>
              </a:rPr>
              <a:t>: Issues emerging from practice. </a:t>
            </a:r>
            <a:r>
              <a:rPr lang="en-US" sz="1000" i="1" dirty="0">
                <a:solidFill>
                  <a:srgbClr val="222222"/>
                </a:solidFill>
              </a:rPr>
              <a:t>Studies in Higher Education</a:t>
            </a:r>
            <a:r>
              <a:rPr lang="en-US" sz="1000" dirty="0">
                <a:solidFill>
                  <a:srgbClr val="222222"/>
                </a:solidFill>
                <a:highlight>
                  <a:srgbClr val="FFFFFF"/>
                </a:highlight>
              </a:rPr>
              <a:t>, </a:t>
            </a:r>
            <a:r>
              <a:rPr lang="en-US" sz="1000" i="1" dirty="0">
                <a:solidFill>
                  <a:srgbClr val="222222"/>
                </a:solidFill>
              </a:rPr>
              <a:t>42</a:t>
            </a:r>
            <a:r>
              <a:rPr lang="en-US" sz="1000" dirty="0">
                <a:solidFill>
                  <a:srgbClr val="222222"/>
                </a:solidFill>
                <a:highlight>
                  <a:srgbClr val="FFFFFF"/>
                </a:highlight>
              </a:rPr>
              <a:t>(3), 463-479.</a:t>
            </a:r>
            <a:endParaRPr sz="1000" dirty="0">
              <a:solidFill>
                <a:srgbClr val="222222"/>
              </a:solidFill>
              <a:highlight>
                <a:srgbClr val="FFFFFF"/>
              </a:highlight>
            </a:endParaRPr>
          </a:p>
          <a:p>
            <a:pPr marL="0" lvl="0" indent="0" algn="l" rtl="0">
              <a:lnSpc>
                <a:spcPct val="100000"/>
              </a:lnSpc>
              <a:spcBef>
                <a:spcPts val="0"/>
              </a:spcBef>
              <a:spcAft>
                <a:spcPts val="0"/>
              </a:spcAft>
              <a:buSzPts val="1100"/>
              <a:buNone/>
            </a:pPr>
            <a:r>
              <a:rPr lang="en-US" sz="1000" dirty="0">
                <a:solidFill>
                  <a:srgbClr val="222222"/>
                </a:solidFill>
                <a:highlight>
                  <a:srgbClr val="FFFFFF"/>
                </a:highlight>
              </a:rPr>
              <a:t>O'Dowd, R. (2018). The training and accreditation of faculty for English medium instruction: an overview of practice in European universities. </a:t>
            </a:r>
            <a:r>
              <a:rPr lang="en-US" sz="1000" i="1" dirty="0">
                <a:solidFill>
                  <a:srgbClr val="222222"/>
                </a:solidFill>
              </a:rPr>
              <a:t>International Journal of Bilingual Education and Bilingualism</a:t>
            </a:r>
            <a:r>
              <a:rPr lang="en-US" sz="1000" dirty="0">
                <a:solidFill>
                  <a:srgbClr val="222222"/>
                </a:solidFill>
                <a:highlight>
                  <a:srgbClr val="FFFFFF"/>
                </a:highlight>
              </a:rPr>
              <a:t>, </a:t>
            </a:r>
            <a:r>
              <a:rPr lang="en-US" sz="1000" i="1" dirty="0">
                <a:solidFill>
                  <a:srgbClr val="222222"/>
                </a:solidFill>
              </a:rPr>
              <a:t>21</a:t>
            </a:r>
            <a:r>
              <a:rPr lang="en-US" sz="1000" dirty="0">
                <a:solidFill>
                  <a:srgbClr val="222222"/>
                </a:solidFill>
                <a:highlight>
                  <a:srgbClr val="FFFFFF"/>
                </a:highlight>
              </a:rPr>
              <a:t>(5), 553-563.</a:t>
            </a:r>
            <a:endParaRPr sz="1000" dirty="0">
              <a:solidFill>
                <a:srgbClr val="222222"/>
              </a:solidFill>
              <a:highlight>
                <a:srgbClr val="FFFFFF"/>
              </a:highlight>
            </a:endParaRPr>
          </a:p>
          <a:p>
            <a:pPr marL="0" lvl="0" indent="0" algn="l" rtl="0">
              <a:lnSpc>
                <a:spcPct val="100000"/>
              </a:lnSpc>
              <a:spcBef>
                <a:spcPts val="0"/>
              </a:spcBef>
              <a:spcAft>
                <a:spcPts val="0"/>
              </a:spcAft>
              <a:buSzPts val="1100"/>
              <a:buNone/>
            </a:pPr>
            <a:r>
              <a:rPr lang="en-US" sz="1000" dirty="0" err="1">
                <a:solidFill>
                  <a:srgbClr val="222222"/>
                </a:solidFill>
                <a:highlight>
                  <a:srgbClr val="FFFFFF"/>
                </a:highlight>
              </a:rPr>
              <a:t>Ishikura</a:t>
            </a:r>
            <a:r>
              <a:rPr lang="en-US" sz="1000" dirty="0">
                <a:solidFill>
                  <a:srgbClr val="222222"/>
                </a:solidFill>
                <a:highlight>
                  <a:srgbClr val="FFFFFF"/>
                </a:highlight>
              </a:rPr>
              <a:t>, Y. (2015). Realizing Internationalization at Home through English-Medium Courses at a Japanese University: Strategies to Maximize Student Learning. </a:t>
            </a:r>
            <a:r>
              <a:rPr lang="en-US" sz="1000" i="1" dirty="0">
                <a:solidFill>
                  <a:srgbClr val="222222"/>
                </a:solidFill>
              </a:rPr>
              <a:t>Higher Learning Research Communications</a:t>
            </a:r>
            <a:r>
              <a:rPr lang="en-US" sz="1000" dirty="0">
                <a:solidFill>
                  <a:srgbClr val="222222"/>
                </a:solidFill>
                <a:highlight>
                  <a:srgbClr val="FFFFFF"/>
                </a:highlight>
              </a:rPr>
              <a:t>, </a:t>
            </a:r>
            <a:r>
              <a:rPr lang="en-US" sz="1000" i="1" dirty="0">
                <a:solidFill>
                  <a:srgbClr val="222222"/>
                </a:solidFill>
              </a:rPr>
              <a:t>5</a:t>
            </a:r>
            <a:r>
              <a:rPr lang="en-US" sz="1000" dirty="0">
                <a:solidFill>
                  <a:srgbClr val="222222"/>
                </a:solidFill>
                <a:highlight>
                  <a:srgbClr val="FFFFFF"/>
                </a:highlight>
              </a:rPr>
              <a:t>(1), 11-28.</a:t>
            </a:r>
            <a:endParaRPr sz="1000" dirty="0">
              <a:solidFill>
                <a:srgbClr val="222222"/>
              </a:solidFill>
              <a:highlight>
                <a:srgbClr val="FFFFFF"/>
              </a:highlight>
            </a:endParaRPr>
          </a:p>
        </p:txBody>
      </p:sp>
      <p:sp>
        <p:nvSpPr>
          <p:cNvPr id="230" name="Google Shape;23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68390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Make duplicate slides as needed for different issues </a:t>
            </a:r>
            <a:endParaRPr/>
          </a:p>
        </p:txBody>
      </p:sp>
    </p:spTree>
    <p:extLst>
      <p:ext uri="{BB962C8B-B14F-4D97-AF65-F5344CB8AC3E}">
        <p14:creationId xmlns:p14="http://schemas.microsoft.com/office/powerpoint/2010/main" val="3529534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Make duplicate slides as needed for different issues </a:t>
            </a:r>
            <a:endParaRPr/>
          </a:p>
        </p:txBody>
      </p:sp>
    </p:spTree>
    <p:extLst>
      <p:ext uri="{BB962C8B-B14F-4D97-AF65-F5344CB8AC3E}">
        <p14:creationId xmlns:p14="http://schemas.microsoft.com/office/powerpoint/2010/main" val="750238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440900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US" sz="1200">
                <a:highlight>
                  <a:srgbClr val="FFFFFF"/>
                </a:highlight>
              </a:rPr>
              <a:t>Barrios, E., López-Gutiérrez, A., &amp; Lechuga, C. (2016). Facing challenges in English Medium Instruction through engaging in an innovation project. </a:t>
            </a:r>
            <a:r>
              <a:rPr lang="en-US" sz="1200" i="1">
                <a:highlight>
                  <a:srgbClr val="FFFFFF"/>
                </a:highlight>
              </a:rPr>
              <a:t>Procedia-Social and Behavioral Sciences</a:t>
            </a:r>
            <a:r>
              <a:rPr lang="en-US" sz="1200">
                <a:highlight>
                  <a:srgbClr val="FFFFFF"/>
                </a:highlight>
              </a:rPr>
              <a:t>, </a:t>
            </a:r>
            <a:r>
              <a:rPr lang="en-US" sz="1200" i="1">
                <a:highlight>
                  <a:srgbClr val="FFFFFF"/>
                </a:highlight>
              </a:rPr>
              <a:t>228</a:t>
            </a:r>
            <a:r>
              <a:rPr lang="en-US" sz="1200">
                <a:highlight>
                  <a:srgbClr val="FFFFFF"/>
                </a:highlight>
              </a:rPr>
              <a:t>, 209-214. Retrieved from </a:t>
            </a:r>
            <a:r>
              <a:rPr lang="en-US" sz="1200" u="sng">
                <a:solidFill>
                  <a:schemeClr val="hlink"/>
                </a:solidFill>
                <a:highlight>
                  <a:srgbClr val="FFFFFF"/>
                </a:highlight>
                <a:hlinkClick r:id="rId3"/>
              </a:rPr>
              <a:t>http://www.sciencedirect.com/science/article/pii/S1877042816309570</a:t>
            </a:r>
            <a:endParaRPr sz="1200">
              <a:highlight>
                <a:srgbClr val="FFFFFF"/>
              </a:highlight>
            </a:endParaRPr>
          </a:p>
          <a:p>
            <a:pPr marL="0" lvl="0" indent="0" algn="l" rtl="0">
              <a:lnSpc>
                <a:spcPct val="115000"/>
              </a:lnSpc>
              <a:spcBef>
                <a:spcPts val="1200"/>
              </a:spcBef>
              <a:spcAft>
                <a:spcPts val="0"/>
              </a:spcAft>
              <a:buSzPts val="1100"/>
              <a:buNone/>
            </a:pPr>
            <a:r>
              <a:rPr lang="en-US" sz="1200"/>
              <a:t>Hu, J., &amp; Lei, G. (2014). Is English-medium instruction effective in improving Chinese undergraduate students' English competence? </a:t>
            </a:r>
            <a:r>
              <a:rPr lang="en-US" sz="1200" i="1"/>
              <a:t>International Review of Applied Linguistics in Language Teaching</a:t>
            </a:r>
            <a:r>
              <a:rPr lang="en-US" sz="1200"/>
              <a:t>, </a:t>
            </a:r>
            <a:r>
              <a:rPr lang="en-US" sz="1200" i="1"/>
              <a:t>52</a:t>
            </a:r>
            <a:r>
              <a:rPr lang="en-US" sz="1200"/>
              <a:t>(2), 99-126. Retrieved from  </a:t>
            </a:r>
            <a:r>
              <a:rPr lang="en-US" sz="1200" u="sng">
                <a:solidFill>
                  <a:schemeClr val="hlink"/>
                </a:solidFill>
                <a:hlinkClick r:id="rId4"/>
              </a:rPr>
              <a:t>https://www.degruyter.com/view/j/iral.2014.52.issue-2/iral-2014-0005/iral-2014-0005.xml</a:t>
            </a:r>
            <a:r>
              <a:rPr lang="en-US" sz="1200"/>
              <a:t>  </a:t>
            </a:r>
            <a:endParaRPr sz="1200"/>
          </a:p>
          <a:p>
            <a:pPr marL="0" lvl="0" indent="0" algn="l" rtl="0">
              <a:lnSpc>
                <a:spcPct val="115000"/>
              </a:lnSpc>
              <a:spcBef>
                <a:spcPts val="1200"/>
              </a:spcBef>
              <a:spcAft>
                <a:spcPts val="0"/>
              </a:spcAft>
              <a:buSzPts val="1100"/>
              <a:buNone/>
            </a:pPr>
            <a:r>
              <a:rPr lang="en-US" sz="1000">
                <a:solidFill>
                  <a:srgbClr val="222222"/>
                </a:solidFill>
                <a:highlight>
                  <a:srgbClr val="FFFFFF"/>
                </a:highlight>
              </a:rPr>
              <a:t>Morell, T., Aleson-Carbonell, M., Bell, D. B., Escabias Lloret, P., Palazón Speckens, M., &amp; Martínez-Espinosa, R. M. (2014). English as the medium of instruction: a response to internationalization. Retrieved from </a:t>
            </a:r>
            <a:r>
              <a:rPr lang="en-US" sz="1050">
                <a:solidFill>
                  <a:srgbClr val="086FC7"/>
                </a:solidFill>
                <a:uFill>
                  <a:noFill/>
                </a:uFill>
                <a:hlinkClick r:id="rId5"/>
              </a:rPr>
              <a:t>http://hdl.handle.net/10045/42431</a:t>
            </a:r>
            <a:r>
              <a:rPr lang="en-US" sz="1200"/>
              <a:t> </a:t>
            </a:r>
            <a:endParaRPr sz="1200"/>
          </a:p>
          <a:p>
            <a:pPr marL="0" lvl="0" indent="0" algn="l" rtl="0">
              <a:lnSpc>
                <a:spcPct val="115000"/>
              </a:lnSpc>
              <a:spcBef>
                <a:spcPts val="1200"/>
              </a:spcBef>
              <a:spcAft>
                <a:spcPts val="0"/>
              </a:spcAft>
              <a:buSzPts val="1100"/>
              <a:buNone/>
            </a:pPr>
            <a:r>
              <a:rPr lang="en-US" sz="1200"/>
              <a:t>Prilipko, A. (2017). </a:t>
            </a:r>
            <a:r>
              <a:rPr lang="en-US" sz="1200" i="1"/>
              <a:t>Managing Implementation of English Medium of Instruction in Higher Education in Kazakhstan: Practices and Challenges </a:t>
            </a:r>
            <a:r>
              <a:rPr lang="en-US" sz="1200"/>
              <a:t>[Master’s thesis]. NU Repository.</a:t>
            </a:r>
            <a:endParaRPr sz="1200"/>
          </a:p>
          <a:p>
            <a:pPr marL="0" lvl="0" indent="0" algn="l" rtl="0">
              <a:lnSpc>
                <a:spcPct val="115000"/>
              </a:lnSpc>
              <a:spcBef>
                <a:spcPts val="1200"/>
              </a:spcBef>
              <a:spcAft>
                <a:spcPts val="0"/>
              </a:spcAft>
              <a:buSzPts val="1100"/>
              <a:buNone/>
            </a:pPr>
            <a:endParaRPr sz="1200"/>
          </a:p>
          <a:p>
            <a:pPr marL="0" lvl="0" indent="0" algn="l" rtl="0">
              <a:lnSpc>
                <a:spcPct val="115000"/>
              </a:lnSpc>
              <a:spcBef>
                <a:spcPts val="1200"/>
              </a:spcBef>
              <a:spcAft>
                <a:spcPts val="0"/>
              </a:spcAft>
              <a:buSzPts val="1100"/>
              <a:buNone/>
            </a:pPr>
            <a:r>
              <a:rPr lang="en-US" sz="1200"/>
              <a:t>  </a:t>
            </a:r>
            <a:endParaRPr sz="1200"/>
          </a:p>
          <a:p>
            <a:pPr marL="0" lvl="0" indent="0" algn="l" rtl="0">
              <a:lnSpc>
                <a:spcPct val="115000"/>
              </a:lnSpc>
              <a:spcBef>
                <a:spcPts val="1200"/>
              </a:spcBef>
              <a:spcAft>
                <a:spcPts val="0"/>
              </a:spcAft>
              <a:buSzPts val="1100"/>
              <a:buNone/>
            </a:pPr>
            <a:endParaRPr sz="1200"/>
          </a:p>
          <a:p>
            <a:pPr marL="0" lvl="0" indent="0" algn="l" rtl="0">
              <a:lnSpc>
                <a:spcPct val="115000"/>
              </a:lnSpc>
              <a:spcBef>
                <a:spcPts val="1200"/>
              </a:spcBef>
              <a:spcAft>
                <a:spcPts val="0"/>
              </a:spcAft>
              <a:buSzPts val="1100"/>
              <a:buNone/>
            </a:pPr>
            <a:endParaRPr sz="1200">
              <a:highlight>
                <a:srgbClr val="FFFFFF"/>
              </a:highlight>
            </a:endParaRPr>
          </a:p>
          <a:p>
            <a:pPr marL="0" lvl="0" indent="0" algn="l" rtl="0">
              <a:lnSpc>
                <a:spcPct val="100000"/>
              </a:lnSpc>
              <a:spcBef>
                <a:spcPts val="1200"/>
              </a:spcBef>
              <a:spcAft>
                <a:spcPts val="0"/>
              </a:spcAft>
              <a:buSzPts val="1100"/>
              <a:buNone/>
            </a:pPr>
            <a:endParaRPr/>
          </a:p>
        </p:txBody>
      </p:sp>
      <p:sp>
        <p:nvSpPr>
          <p:cNvPr id="254" name="Google Shape;25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4773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1" name="Google Shape;26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806308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8" name="Google Shape;268;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002939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7df730dd3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7df730dd3e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247596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47398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7804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4" name="Google Shape;5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7703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 name="Google Shape;6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9750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 name="Google Shape;6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57719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54682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3856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726247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
        <p:cNvGrpSpPr/>
        <p:nvPr/>
      </p:nvGrpSpPr>
      <p:grpSpPr>
        <a:xfrm>
          <a:off x="0" y="0"/>
          <a:ext cx="0" cy="0"/>
          <a:chOff x="0" y="0"/>
          <a:chExt cx="0" cy="0"/>
        </a:xfrm>
      </p:grpSpPr>
      <p:pic>
        <p:nvPicPr>
          <p:cNvPr id="10" name="Google Shape;10;p31"/>
          <p:cNvPicPr preferRelativeResize="0"/>
          <p:nvPr/>
        </p:nvPicPr>
        <p:blipFill rotWithShape="1">
          <a:blip r:embed="rId2">
            <a:alphaModFix/>
          </a:blip>
          <a:srcRect l="5746" t="10160" r="7837" b="17006"/>
          <a:stretch/>
        </p:blipFill>
        <p:spPr>
          <a:xfrm>
            <a:off x="3" y="0"/>
            <a:ext cx="9143997" cy="5143496"/>
          </a:xfrm>
          <a:prstGeom prst="rect">
            <a:avLst/>
          </a:prstGeom>
          <a:noFill/>
          <a:ln>
            <a:noFill/>
          </a:ln>
        </p:spPr>
      </p:pic>
      <p:sp>
        <p:nvSpPr>
          <p:cNvPr id="11" name="Google Shape;11;p31"/>
          <p:cNvSpPr/>
          <p:nvPr/>
        </p:nvSpPr>
        <p:spPr>
          <a:xfrm>
            <a:off x="3" y="0"/>
            <a:ext cx="9159300" cy="5143496"/>
          </a:xfrm>
          <a:prstGeom prst="rect">
            <a:avLst/>
          </a:prstGeom>
          <a:solidFill>
            <a:srgbClr val="002855">
              <a:alpha val="93725"/>
            </a:srgbClr>
          </a:solidFill>
          <a:ln w="9525" cap="flat" cmpd="sng">
            <a:solidFill>
              <a:srgbClr val="00285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31"/>
          <p:cNvSpPr txBox="1">
            <a:spLocks noGrp="1"/>
          </p:cNvSpPr>
          <p:nvPr>
            <p:ph type="title"/>
          </p:nvPr>
        </p:nvSpPr>
        <p:spPr>
          <a:xfrm>
            <a:off x="311698" y="3989079"/>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2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pic>
        <p:nvPicPr>
          <p:cNvPr id="13" name="Google Shape;13;p31"/>
          <p:cNvPicPr preferRelativeResize="0"/>
          <p:nvPr/>
        </p:nvPicPr>
        <p:blipFill rotWithShape="1">
          <a:blip r:embed="rId3">
            <a:alphaModFix/>
          </a:blip>
          <a:srcRect l="-1110" t="300" r="1110" b="-300"/>
          <a:stretch/>
        </p:blipFill>
        <p:spPr>
          <a:xfrm>
            <a:off x="1945225" y="-602350"/>
            <a:ext cx="4864100" cy="48641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
        <p:cNvGrpSpPr/>
        <p:nvPr/>
      </p:nvGrpSpPr>
      <p:grpSpPr>
        <a:xfrm>
          <a:off x="0" y="0"/>
          <a:ext cx="0" cy="0"/>
          <a:chOff x="0" y="0"/>
          <a:chExt cx="0" cy="0"/>
        </a:xfrm>
      </p:grpSpPr>
      <p:sp>
        <p:nvSpPr>
          <p:cNvPr id="15" name="Google Shape;15;p32"/>
          <p:cNvSpPr/>
          <p:nvPr/>
        </p:nvSpPr>
        <p:spPr>
          <a:xfrm>
            <a:off x="0" y="755700"/>
            <a:ext cx="9144000" cy="4387800"/>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 name="Google Shape;16;p32"/>
          <p:cNvSpPr txBox="1">
            <a:spLocks noGrp="1"/>
          </p:cNvSpPr>
          <p:nvPr>
            <p:ph type="title"/>
          </p:nvPr>
        </p:nvSpPr>
        <p:spPr>
          <a:xfrm>
            <a:off x="311700" y="1007587"/>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 name="Google Shape;17;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 name="Google Shape;18;p32"/>
          <p:cNvSpPr txBox="1">
            <a:spLocks noGrp="1"/>
          </p:cNvSpPr>
          <p:nvPr>
            <p:ph type="body" idx="1"/>
          </p:nvPr>
        </p:nvSpPr>
        <p:spPr>
          <a:xfrm>
            <a:off x="311700" y="1803575"/>
            <a:ext cx="3999900" cy="2765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32"/>
          <p:cNvSpPr/>
          <p:nvPr/>
        </p:nvSpPr>
        <p:spPr>
          <a:xfrm>
            <a:off x="0" y="0"/>
            <a:ext cx="9144000" cy="755700"/>
          </a:xfrm>
          <a:prstGeom prst="rect">
            <a:avLst/>
          </a:prstGeom>
          <a:solidFill>
            <a:srgbClr val="002855"/>
          </a:solidFill>
          <a:ln w="9525" cap="flat" cmpd="sng">
            <a:solidFill>
              <a:srgbClr val="00285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 name="Google Shape;20;p32"/>
          <p:cNvPicPr preferRelativeResize="0"/>
          <p:nvPr/>
        </p:nvPicPr>
        <p:blipFill rotWithShape="1">
          <a:blip r:embed="rId2">
            <a:alphaModFix/>
          </a:blip>
          <a:srcRect/>
          <a:stretch/>
        </p:blipFill>
        <p:spPr>
          <a:xfrm>
            <a:off x="684090" y="-300700"/>
            <a:ext cx="1922525" cy="1357100"/>
          </a:xfrm>
          <a:prstGeom prst="rect">
            <a:avLst/>
          </a:prstGeom>
          <a:noFill/>
          <a:ln>
            <a:noFill/>
          </a:ln>
        </p:spPr>
      </p:pic>
      <p:sp>
        <p:nvSpPr>
          <p:cNvPr id="21" name="Google Shape;21;p32"/>
          <p:cNvSpPr txBox="1">
            <a:spLocks noGrp="1"/>
          </p:cNvSpPr>
          <p:nvPr>
            <p:ph type="body" idx="2"/>
          </p:nvPr>
        </p:nvSpPr>
        <p:spPr>
          <a:xfrm>
            <a:off x="4832400" y="1803475"/>
            <a:ext cx="3999900" cy="2765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pic>
        <p:nvPicPr>
          <p:cNvPr id="22" name="Google Shape;22;p32"/>
          <p:cNvPicPr preferRelativeResize="0"/>
          <p:nvPr/>
        </p:nvPicPr>
        <p:blipFill rotWithShape="1">
          <a:blip r:embed="rId3">
            <a:alphaModFix/>
          </a:blip>
          <a:srcRect l="7863" r="7216"/>
          <a:stretch/>
        </p:blipFill>
        <p:spPr>
          <a:xfrm>
            <a:off x="6962775" y="2922675"/>
            <a:ext cx="2238374" cy="230655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Final slide">
    <p:spTree>
      <p:nvGrpSpPr>
        <p:cNvPr id="1" name="Shape 23"/>
        <p:cNvGrpSpPr/>
        <p:nvPr/>
      </p:nvGrpSpPr>
      <p:grpSpPr>
        <a:xfrm>
          <a:off x="0" y="0"/>
          <a:ext cx="0" cy="0"/>
          <a:chOff x="0" y="0"/>
          <a:chExt cx="0" cy="0"/>
        </a:xfrm>
      </p:grpSpPr>
      <p:sp>
        <p:nvSpPr>
          <p:cNvPr id="24" name="Google Shape;24;p33"/>
          <p:cNvSpPr/>
          <p:nvPr/>
        </p:nvSpPr>
        <p:spPr>
          <a:xfrm>
            <a:off x="0" y="-1"/>
            <a:ext cx="9144000" cy="5143501"/>
          </a:xfrm>
          <a:prstGeom prst="rect">
            <a:avLst/>
          </a:prstGeom>
          <a:solidFill>
            <a:srgbClr val="002855"/>
          </a:solidFill>
          <a:ln w="9525" cap="flat" cmpd="sng">
            <a:solidFill>
              <a:srgbClr val="00285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33"/>
          <p:cNvSpPr txBox="1">
            <a:spLocks noGrp="1"/>
          </p:cNvSpPr>
          <p:nvPr>
            <p:ph type="title"/>
          </p:nvPr>
        </p:nvSpPr>
        <p:spPr>
          <a:xfrm>
            <a:off x="345567" y="1608983"/>
            <a:ext cx="3847127" cy="1838643"/>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pic>
        <p:nvPicPr>
          <p:cNvPr id="26" name="Google Shape;26;p33"/>
          <p:cNvPicPr preferRelativeResize="0"/>
          <p:nvPr/>
        </p:nvPicPr>
        <p:blipFill rotWithShape="1">
          <a:blip r:embed="rId2">
            <a:alphaModFix/>
          </a:blip>
          <a:srcRect/>
          <a:stretch/>
        </p:blipFill>
        <p:spPr>
          <a:xfrm>
            <a:off x="684090" y="-300700"/>
            <a:ext cx="1922525" cy="1357100"/>
          </a:xfrm>
          <a:prstGeom prst="rect">
            <a:avLst/>
          </a:prstGeom>
          <a:noFill/>
          <a:ln>
            <a:noFill/>
          </a:ln>
        </p:spPr>
      </p:pic>
      <p:pic>
        <p:nvPicPr>
          <p:cNvPr id="27" name="Google Shape;27;p33"/>
          <p:cNvPicPr preferRelativeResize="0"/>
          <p:nvPr/>
        </p:nvPicPr>
        <p:blipFill rotWithShape="1">
          <a:blip r:embed="rId3">
            <a:alphaModFix/>
          </a:blip>
          <a:srcRect/>
          <a:stretch/>
        </p:blipFill>
        <p:spPr>
          <a:xfrm>
            <a:off x="3977225" y="-45400"/>
            <a:ext cx="6668351" cy="6342499"/>
          </a:xfrm>
          <a:prstGeom prst="rect">
            <a:avLst/>
          </a:prstGeom>
          <a:noFill/>
          <a:ln>
            <a:noFill/>
          </a:ln>
        </p:spPr>
      </p:pic>
      <p:sp>
        <p:nvSpPr>
          <p:cNvPr id="28" name="Google Shape;28;p33"/>
          <p:cNvSpPr txBox="1"/>
          <p:nvPr/>
        </p:nvSpPr>
        <p:spPr>
          <a:xfrm>
            <a:off x="3684693" y="4881890"/>
            <a:ext cx="1774613"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C7C7C7"/>
                </a:solidFill>
                <a:latin typeface="Arial"/>
                <a:ea typeface="Arial"/>
                <a:cs typeface="Arial"/>
                <a:sym typeface="Arial"/>
              </a:rPr>
              <a:t>www.nu.edu.kz</a:t>
            </a:r>
            <a:endParaRPr sz="1100" b="0" i="0" u="none" strike="noStrike" cap="none">
              <a:solidFill>
                <a:srgbClr val="C7C7C7"/>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29"/>
        <p:cNvGrpSpPr/>
        <p:nvPr/>
      </p:nvGrpSpPr>
      <p:grpSpPr>
        <a:xfrm>
          <a:off x="0" y="0"/>
          <a:ext cx="0" cy="0"/>
          <a:chOff x="0" y="0"/>
          <a:chExt cx="0" cy="0"/>
        </a:xfrm>
      </p:grpSpPr>
      <p:sp>
        <p:nvSpPr>
          <p:cNvPr id="30" name="Google Shape;30;p34"/>
          <p:cNvSpPr/>
          <p:nvPr/>
        </p:nvSpPr>
        <p:spPr>
          <a:xfrm>
            <a:off x="0" y="0"/>
            <a:ext cx="9144000" cy="5143500"/>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 name="Google Shape;31;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2" name="Google Shape;32;p3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p3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pic>
        <p:nvPicPr>
          <p:cNvPr id="34" name="Google Shape;34;p34"/>
          <p:cNvPicPr preferRelativeResize="0"/>
          <p:nvPr/>
        </p:nvPicPr>
        <p:blipFill rotWithShape="1">
          <a:blip r:embed="rId2">
            <a:alphaModFix/>
          </a:blip>
          <a:srcRect l="7863" r="7216"/>
          <a:stretch/>
        </p:blipFill>
        <p:spPr>
          <a:xfrm>
            <a:off x="6962775" y="2922675"/>
            <a:ext cx="2238374" cy="2306553"/>
          </a:xfrm>
          <a:prstGeom prst="rect">
            <a:avLst/>
          </a:prstGeom>
          <a:noFill/>
          <a:ln>
            <a:noFill/>
          </a:ln>
        </p:spPr>
      </p:pic>
      <p:sp>
        <p:nvSpPr>
          <p:cNvPr id="35" name="Google Shape;35;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1pPr>
            <a:lvl2pPr marL="914400" marR="0" lvl="1"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2pPr>
            <a:lvl3pPr marL="1371600" marR="0" lvl="2"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3pPr>
            <a:lvl4pPr marL="1828800" marR="0" lvl="3"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4pPr>
            <a:lvl5pPr marL="2286000" marR="0" lvl="4"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5pPr>
            <a:lvl6pPr marL="2743200" marR="0" lvl="5"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6pPr>
            <a:lvl7pPr marL="3200400" marR="0" lvl="6"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7pPr>
            <a:lvl8pPr marL="3657600" marR="0" lvl="7"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8pPr>
            <a:lvl9pPr marL="4114800" marR="0" lvl="8" indent="-317500" algn="l" rtl="0">
              <a:lnSpc>
                <a:spcPct val="115000"/>
              </a:lnSpc>
              <a:spcBef>
                <a:spcPts val="1600"/>
              </a:spcBef>
              <a:spcAft>
                <a:spcPts val="1600"/>
              </a:spcAft>
              <a:buClr>
                <a:schemeClr val="lt2"/>
              </a:buClr>
              <a:buSzPts val="1400"/>
              <a:buFont typeface="Arial"/>
              <a:buChar char="■"/>
              <a:defRPr sz="1400" b="0" i="0" u="none" strike="noStrike" cap="none">
                <a:solidFill>
                  <a:schemeClr val="lt2"/>
                </a:solidFill>
                <a:latin typeface="Arial"/>
                <a:ea typeface="Arial"/>
                <a:cs typeface="Arial"/>
                <a:sym typeface="Arial"/>
              </a:defRPr>
            </a:lvl9pPr>
          </a:lstStyle>
          <a:p>
            <a:endParaRPr/>
          </a:p>
        </p:txBody>
      </p:sp>
      <p:sp>
        <p:nvSpPr>
          <p:cNvPr id="8" name="Google Shape;8;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www.sciencedirect.com/science/article/pii/S1877042816309570"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degruyter.com/view/j/iral.2014.52.issue-2/iral-2014-0005/iral-2014-0005.xml" TargetMode="External"/><Relationship Id="rId7" Type="http://schemas.openxmlformats.org/officeDocument/2006/relationships/hyperlink" Target="https://doi.org/10.1080/01434632.2017.1404070"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hyperlink" Target="https://doi.org/10.1016/j.jeap.2019.100812" TargetMode="External"/><Relationship Id="rId5" Type="http://schemas.openxmlformats.org/officeDocument/2006/relationships/hyperlink" Target="http://hdl.handle.net/10045/42431" TargetMode="External"/><Relationship Id="rId4" Type="http://schemas.openxmlformats.org/officeDocument/2006/relationships/hyperlink" Target="http://journal.aldinhe.ac.uk/index.php/jldhe/article/view/542"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9"/>
        <p:cNvGrpSpPr/>
        <p:nvPr/>
      </p:nvGrpSpPr>
      <p:grpSpPr>
        <a:xfrm>
          <a:off x="0" y="0"/>
          <a:ext cx="0" cy="0"/>
          <a:chOff x="0" y="0"/>
          <a:chExt cx="0" cy="0"/>
        </a:xfrm>
      </p:grpSpPr>
      <p:sp>
        <p:nvSpPr>
          <p:cNvPr id="40" name="Google Shape;40;p1"/>
          <p:cNvSpPr txBox="1">
            <a:spLocks noGrp="1"/>
          </p:cNvSpPr>
          <p:nvPr>
            <p:ph type="title"/>
          </p:nvPr>
        </p:nvSpPr>
        <p:spPr>
          <a:xfrm>
            <a:off x="311700" y="3553018"/>
            <a:ext cx="8520600" cy="841800"/>
          </a:xfrm>
          <a:prstGeom prst="rect">
            <a:avLst/>
          </a:prstGeom>
          <a:noFill/>
          <a:ln>
            <a:noFill/>
          </a:ln>
        </p:spPr>
        <p:txBody>
          <a:bodyPr spcFirstLastPara="1" wrap="square" lIns="91425" tIns="91425" rIns="91425" bIns="91425" anchor="ctr" anchorCtr="0">
            <a:noAutofit/>
          </a:bodyPr>
          <a:lstStyle/>
          <a:p>
            <a:pPr marL="0" lvl="0" indent="292100" algn="ctr" rtl="0">
              <a:lnSpc>
                <a:spcPct val="115000"/>
              </a:lnSpc>
              <a:spcBef>
                <a:spcPts val="0"/>
              </a:spcBef>
              <a:spcAft>
                <a:spcPts val="0"/>
              </a:spcAft>
              <a:buSzPts val="3600"/>
              <a:buNone/>
            </a:pPr>
            <a:r>
              <a:rPr lang="en-US" sz="2800">
                <a:solidFill>
                  <a:schemeClr val="dk1"/>
                </a:solidFill>
                <a:latin typeface="Tahoma"/>
                <a:ea typeface="Tahoma"/>
                <a:cs typeface="Tahoma"/>
                <a:sym typeface="Tahoma"/>
              </a:rPr>
              <a:t>DEVELOPING ACADEMIC SKILLS IN 3 LANGUAGES: LESSONS AND NEXT STEPS</a:t>
            </a:r>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Google Shape;112;p10"/>
          <p:cNvSpPr txBox="1">
            <a:spLocks noGrp="1"/>
          </p:cNvSpPr>
          <p:nvPr>
            <p:ph type="title"/>
          </p:nvPr>
        </p:nvSpPr>
        <p:spPr>
          <a:xfrm>
            <a:off x="311700" y="3183"/>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a:solidFill>
                  <a:srgbClr val="002855"/>
                </a:solidFill>
              </a:rPr>
              <a:t>Student Genre Knowledge in 3 Languages </a:t>
            </a:r>
            <a:endParaRPr dirty="0">
              <a:solidFill>
                <a:srgbClr val="002855"/>
              </a:solidFill>
            </a:endParaRPr>
          </a:p>
        </p:txBody>
      </p:sp>
      <p:sp>
        <p:nvSpPr>
          <p:cNvPr id="113" name="Google Shape;113;p10"/>
          <p:cNvSpPr txBox="1">
            <a:spLocks noGrp="1"/>
          </p:cNvSpPr>
          <p:nvPr>
            <p:ph type="body" idx="1"/>
          </p:nvPr>
        </p:nvSpPr>
        <p:spPr>
          <a:xfrm>
            <a:off x="0" y="731921"/>
            <a:ext cx="3999900" cy="3416400"/>
          </a:xfrm>
          <a:prstGeom prst="rect">
            <a:avLst/>
          </a:prstGeom>
          <a:noFill/>
          <a:ln>
            <a:noFill/>
          </a:ln>
        </p:spPr>
        <p:txBody>
          <a:bodyPr spcFirstLastPara="1" wrap="square" lIns="91425" tIns="91425" rIns="91425" bIns="91425" anchor="t" anchorCtr="0">
            <a:noAutofit/>
          </a:bodyPr>
          <a:lstStyle/>
          <a:p>
            <a:pPr marL="139700" lvl="0" indent="0" algn="ctr" rtl="0">
              <a:lnSpc>
                <a:spcPct val="115000"/>
              </a:lnSpc>
              <a:spcBef>
                <a:spcPts val="0"/>
              </a:spcBef>
              <a:spcAft>
                <a:spcPts val="0"/>
              </a:spcAft>
              <a:buSzPts val="1400"/>
              <a:buNone/>
            </a:pPr>
            <a:r>
              <a:rPr lang="en-US" sz="1700" u="sng" dirty="0">
                <a:solidFill>
                  <a:schemeClr val="lt1"/>
                </a:solidFill>
              </a:rPr>
              <a:t>Resources</a:t>
            </a:r>
            <a:endParaRPr sz="1700" dirty="0"/>
          </a:p>
          <a:p>
            <a:pPr marL="457200" lvl="0" indent="-317500" algn="l" rtl="0">
              <a:lnSpc>
                <a:spcPct val="115000"/>
              </a:lnSpc>
              <a:spcBef>
                <a:spcPts val="0"/>
              </a:spcBef>
              <a:spcAft>
                <a:spcPts val="0"/>
              </a:spcAft>
              <a:buSzPts val="1400"/>
              <a:buChar char="●"/>
            </a:pPr>
            <a:r>
              <a:rPr lang="en-US" sz="1700" dirty="0">
                <a:solidFill>
                  <a:schemeClr val="lt1"/>
                </a:solidFill>
              </a:rPr>
              <a:t>Motivation to learn English</a:t>
            </a:r>
            <a:endParaRPr sz="1700" dirty="0"/>
          </a:p>
          <a:p>
            <a:pPr marL="457200" lvl="0" indent="-317500" algn="l" rtl="0">
              <a:lnSpc>
                <a:spcPct val="115000"/>
              </a:lnSpc>
              <a:spcBef>
                <a:spcPts val="0"/>
              </a:spcBef>
              <a:spcAft>
                <a:spcPts val="0"/>
              </a:spcAft>
              <a:buSzPts val="1400"/>
              <a:buChar char="●"/>
            </a:pPr>
            <a:r>
              <a:rPr lang="en-US" sz="1700" dirty="0">
                <a:solidFill>
                  <a:schemeClr val="lt1"/>
                </a:solidFill>
              </a:rPr>
              <a:t>Self-study practices</a:t>
            </a:r>
            <a:endParaRPr sz="1700" dirty="0"/>
          </a:p>
          <a:p>
            <a:pPr marL="457200" lvl="0" indent="-317500" algn="l" rtl="0">
              <a:lnSpc>
                <a:spcPct val="115000"/>
              </a:lnSpc>
              <a:spcBef>
                <a:spcPts val="0"/>
              </a:spcBef>
              <a:spcAft>
                <a:spcPts val="0"/>
              </a:spcAft>
              <a:buSzPts val="1400"/>
              <a:buChar char="●"/>
            </a:pPr>
            <a:r>
              <a:rPr lang="en-US" sz="1700" dirty="0">
                <a:solidFill>
                  <a:schemeClr val="lt1"/>
                </a:solidFill>
              </a:rPr>
              <a:t>Genre knowledge in Russian, then Kazakh, then English</a:t>
            </a:r>
            <a:endParaRPr sz="1700" dirty="0"/>
          </a:p>
          <a:p>
            <a:pPr marL="457200" lvl="0" indent="-317500" algn="l" rtl="0">
              <a:lnSpc>
                <a:spcPct val="115000"/>
              </a:lnSpc>
              <a:spcBef>
                <a:spcPts val="0"/>
              </a:spcBef>
              <a:spcAft>
                <a:spcPts val="0"/>
              </a:spcAft>
              <a:buSzPts val="1400"/>
              <a:buChar char="●"/>
            </a:pPr>
            <a:r>
              <a:rPr lang="en-US" sz="1700" dirty="0">
                <a:solidFill>
                  <a:schemeClr val="lt1"/>
                </a:solidFill>
              </a:rPr>
              <a:t>Ability to transfer subject knowledge among the languages (somewhat)</a:t>
            </a:r>
            <a:endParaRPr sz="1700" dirty="0"/>
          </a:p>
          <a:p>
            <a:pPr marL="457200" lvl="0" indent="-317500" algn="l" rtl="0">
              <a:lnSpc>
                <a:spcPct val="115000"/>
              </a:lnSpc>
              <a:spcBef>
                <a:spcPts val="0"/>
              </a:spcBef>
              <a:spcAft>
                <a:spcPts val="0"/>
              </a:spcAft>
              <a:buSzPts val="1400"/>
              <a:buChar char="●"/>
            </a:pPr>
            <a:r>
              <a:rPr lang="en-US" sz="1700" dirty="0">
                <a:solidFill>
                  <a:schemeClr val="lt1"/>
                </a:solidFill>
              </a:rPr>
              <a:t>Development of four skills (in English)</a:t>
            </a:r>
            <a:endParaRPr sz="1700" dirty="0"/>
          </a:p>
          <a:p>
            <a:pPr marL="457200" lvl="0" indent="-228600" algn="l" rtl="0">
              <a:lnSpc>
                <a:spcPct val="115000"/>
              </a:lnSpc>
              <a:spcBef>
                <a:spcPts val="0"/>
              </a:spcBef>
              <a:spcAft>
                <a:spcPts val="0"/>
              </a:spcAft>
              <a:buSzPts val="1400"/>
              <a:buNone/>
            </a:pPr>
            <a:endParaRPr sz="1700" dirty="0">
              <a:solidFill>
                <a:srgbClr val="006A4E"/>
              </a:solidFill>
            </a:endParaRPr>
          </a:p>
        </p:txBody>
      </p:sp>
      <p:sp>
        <p:nvSpPr>
          <p:cNvPr id="114" name="Google Shape;114;p10"/>
          <p:cNvSpPr txBox="1">
            <a:spLocks noGrp="1"/>
          </p:cNvSpPr>
          <p:nvPr>
            <p:ph type="body" idx="2"/>
          </p:nvPr>
        </p:nvSpPr>
        <p:spPr>
          <a:xfrm>
            <a:off x="3999900" y="731921"/>
            <a:ext cx="5079886" cy="3416400"/>
          </a:xfrm>
          <a:prstGeom prst="rect">
            <a:avLst/>
          </a:prstGeom>
          <a:noFill/>
          <a:ln>
            <a:noFill/>
          </a:ln>
        </p:spPr>
        <p:txBody>
          <a:bodyPr spcFirstLastPara="1" wrap="square" lIns="91425" tIns="91425" rIns="91425" bIns="91425" anchor="t" anchorCtr="0">
            <a:noAutofit/>
          </a:bodyPr>
          <a:lstStyle/>
          <a:p>
            <a:pPr marL="139700" lvl="0" indent="0" algn="ctr" rtl="0">
              <a:lnSpc>
                <a:spcPct val="115000"/>
              </a:lnSpc>
              <a:spcBef>
                <a:spcPts val="0"/>
              </a:spcBef>
              <a:spcAft>
                <a:spcPts val="0"/>
              </a:spcAft>
              <a:buSzPts val="1400"/>
              <a:buNone/>
            </a:pPr>
            <a:r>
              <a:rPr lang="en-US" sz="1700" u="sng" dirty="0">
                <a:solidFill>
                  <a:schemeClr val="lt1"/>
                </a:solidFill>
              </a:rPr>
              <a:t>Challenges</a:t>
            </a:r>
            <a:endParaRPr sz="1700" dirty="0"/>
          </a:p>
          <a:p>
            <a:pPr marL="457200" lvl="0" indent="-317500" algn="l" rtl="0">
              <a:lnSpc>
                <a:spcPct val="115000"/>
              </a:lnSpc>
              <a:spcBef>
                <a:spcPts val="0"/>
              </a:spcBef>
              <a:spcAft>
                <a:spcPts val="0"/>
              </a:spcAft>
              <a:buSzPts val="1400"/>
              <a:buChar char="●"/>
            </a:pPr>
            <a:r>
              <a:rPr lang="en-US" sz="1700" dirty="0">
                <a:solidFill>
                  <a:schemeClr val="lt1"/>
                </a:solidFill>
              </a:rPr>
              <a:t>Students have more development of formal knowledge than other types for 3 languages</a:t>
            </a:r>
            <a:endParaRPr sz="1700" dirty="0"/>
          </a:p>
          <a:p>
            <a:pPr marL="457200" lvl="0" indent="-317500" algn="l" rtl="0">
              <a:lnSpc>
                <a:spcPct val="115000"/>
              </a:lnSpc>
              <a:spcBef>
                <a:spcPts val="0"/>
              </a:spcBef>
              <a:spcAft>
                <a:spcPts val="0"/>
              </a:spcAft>
              <a:buSzPts val="1400"/>
              <a:buChar char="●"/>
            </a:pPr>
            <a:r>
              <a:rPr lang="en-US" sz="1700" dirty="0">
                <a:solidFill>
                  <a:schemeClr val="lt1"/>
                </a:solidFill>
              </a:rPr>
              <a:t>Genre knowledge self-reports associated with IELTS scores, but not GPA</a:t>
            </a:r>
            <a:endParaRPr sz="1700" dirty="0"/>
          </a:p>
          <a:p>
            <a:pPr marL="457200" lvl="0" indent="-317500" algn="l" rtl="0">
              <a:lnSpc>
                <a:spcPct val="115000"/>
              </a:lnSpc>
              <a:spcBef>
                <a:spcPts val="0"/>
              </a:spcBef>
              <a:spcAft>
                <a:spcPts val="0"/>
              </a:spcAft>
              <a:buSzPts val="1400"/>
              <a:buChar char="●"/>
            </a:pPr>
            <a:r>
              <a:rPr lang="en-US" sz="1700" dirty="0">
                <a:solidFill>
                  <a:schemeClr val="lt1"/>
                </a:solidFill>
              </a:rPr>
              <a:t>Genre knowledge in Kazakh and Russian is theoretically different from English</a:t>
            </a:r>
            <a:endParaRPr sz="1700" dirty="0"/>
          </a:p>
          <a:p>
            <a:pPr marL="457200" lvl="0" indent="-317500" algn="l" rtl="0">
              <a:lnSpc>
                <a:spcPct val="115000"/>
              </a:lnSpc>
              <a:spcBef>
                <a:spcPts val="0"/>
              </a:spcBef>
              <a:spcAft>
                <a:spcPts val="0"/>
              </a:spcAft>
              <a:buSzPts val="1400"/>
              <a:buChar char="●"/>
            </a:pPr>
            <a:r>
              <a:rPr lang="en-US" sz="1700" dirty="0">
                <a:solidFill>
                  <a:schemeClr val="lt1"/>
                </a:solidFill>
              </a:rPr>
              <a:t>Students don’t see a need for academic genre knowledge in Kazakh and Russian</a:t>
            </a:r>
            <a:endParaRPr sz="1700" dirty="0"/>
          </a:p>
          <a:p>
            <a:pPr marL="457200" lvl="0" indent="-228600" algn="l" rtl="0">
              <a:lnSpc>
                <a:spcPct val="115000"/>
              </a:lnSpc>
              <a:spcBef>
                <a:spcPts val="0"/>
              </a:spcBef>
              <a:spcAft>
                <a:spcPts val="0"/>
              </a:spcAft>
              <a:buSzPts val="1400"/>
              <a:buNone/>
            </a:pPr>
            <a:endParaRPr sz="1700" dirty="0">
              <a:solidFill>
                <a:srgbClr val="9F5900"/>
              </a:solidFill>
            </a:endParaRPr>
          </a:p>
        </p:txBody>
      </p:sp>
      <p:sp>
        <p:nvSpPr>
          <p:cNvPr id="6" name="Прямоугольник 5">
            <a:extLst>
              <a:ext uri="{FF2B5EF4-FFF2-40B4-BE49-F238E27FC236}">
                <a16:creationId xmlns:a16="http://schemas.microsoft.com/office/drawing/2014/main" id="{02C6B461-1BE1-496B-B172-711C9F307C64}"/>
              </a:ext>
            </a:extLst>
          </p:cNvPr>
          <p:cNvSpPr/>
          <p:nvPr/>
        </p:nvSpPr>
        <p:spPr>
          <a:xfrm>
            <a:off x="300411" y="3882286"/>
            <a:ext cx="8683033" cy="1201586"/>
          </a:xfrm>
          <a:prstGeom prst="rect">
            <a:avLst/>
          </a:prstGeom>
          <a:solidFill>
            <a:schemeClr val="dk1"/>
          </a:solidFill>
          <a:ln w="25400" cap="flat" cmpd="sng">
            <a:solidFill>
              <a:srgbClr val="BABABA"/>
            </a:solidFill>
            <a:prstDash val="solid"/>
            <a:round/>
            <a:headEnd type="none" w="sm" len="sm"/>
            <a:tailEnd type="none" w="sm" len="sm"/>
          </a:ln>
        </p:spPr>
        <p:txBody>
          <a:bodyPr spcFirstLastPara="1" wrap="square" lIns="91425" tIns="91425" rIns="91425" bIns="91425" anchor="t" anchorCtr="0">
            <a:noAutofit/>
          </a:bodyPr>
          <a:lstStyle/>
          <a:p>
            <a:pPr marL="139700" algn="ctr">
              <a:lnSpc>
                <a:spcPct val="115000"/>
              </a:lnSpc>
              <a:buClr>
                <a:schemeClr val="lt2"/>
              </a:buClr>
              <a:buSzPts val="1400"/>
            </a:pPr>
            <a:r>
              <a:rPr lang="en-US" sz="1350" dirty="0">
                <a:solidFill>
                  <a:schemeClr val="accent1"/>
                </a:solidFill>
              </a:rPr>
              <a:t>“Before enrollment, I had more creative writing skills. We had a completely different essay format, when I did major of an English teacher. But now it is more scientific, there is a different format, a different direction. Every week we write different essays on all subjects, for example, extended essay, various theoretical works. (Student, national comprehensive university)</a:t>
            </a:r>
          </a:p>
          <a:p>
            <a:pPr marL="139700" algn="ctr">
              <a:lnSpc>
                <a:spcPct val="115000"/>
              </a:lnSpc>
              <a:buClr>
                <a:schemeClr val="lt2"/>
              </a:buClr>
              <a:buSzPts val="1400"/>
            </a:pPr>
            <a:endParaRPr lang="en-US" sz="1350" dirty="0">
              <a:solidFill>
                <a:schemeClr val="accent1"/>
              </a:solidFill>
            </a:endParaRPr>
          </a:p>
        </p:txBody>
      </p:sp>
    </p:spTree>
  </p:cSld>
  <p:clrMapOvr>
    <a:overrideClrMapping bg1="lt1" tx1="dk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3">
                                            <p:txEl>
                                              <p:pRg st="0" end="0"/>
                                            </p:txEl>
                                          </p:spTgt>
                                        </p:tgtEl>
                                        <p:attrNameLst>
                                          <p:attrName>style.visibility</p:attrName>
                                        </p:attrNameLst>
                                      </p:cBhvr>
                                      <p:to>
                                        <p:strVal val="visible"/>
                                      </p:to>
                                    </p:set>
                                    <p:animEffect transition="in" filter="fade">
                                      <p:cBhvr>
                                        <p:cTn id="11" dur="500"/>
                                        <p:tgtEl>
                                          <p:spTgt spid="11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3">
                                            <p:txEl>
                                              <p:pRg st="1" end="1"/>
                                            </p:txEl>
                                          </p:spTgt>
                                        </p:tgtEl>
                                        <p:attrNameLst>
                                          <p:attrName>style.visibility</p:attrName>
                                        </p:attrNameLst>
                                      </p:cBhvr>
                                      <p:to>
                                        <p:strVal val="visible"/>
                                      </p:to>
                                    </p:set>
                                    <p:animEffect transition="in" filter="fade">
                                      <p:cBhvr>
                                        <p:cTn id="15" dur="500"/>
                                        <p:tgtEl>
                                          <p:spTgt spid="11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3">
                                            <p:txEl>
                                              <p:pRg st="2" end="2"/>
                                            </p:txEl>
                                          </p:spTgt>
                                        </p:tgtEl>
                                        <p:attrNameLst>
                                          <p:attrName>style.visibility</p:attrName>
                                        </p:attrNameLst>
                                      </p:cBhvr>
                                      <p:to>
                                        <p:strVal val="visible"/>
                                      </p:to>
                                    </p:set>
                                    <p:animEffect transition="in" filter="fade">
                                      <p:cBhvr>
                                        <p:cTn id="19" dur="500"/>
                                        <p:tgtEl>
                                          <p:spTgt spid="11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3">
                                            <p:txEl>
                                              <p:pRg st="3" end="3"/>
                                            </p:txEl>
                                          </p:spTgt>
                                        </p:tgtEl>
                                        <p:attrNameLst>
                                          <p:attrName>style.visibility</p:attrName>
                                        </p:attrNameLst>
                                      </p:cBhvr>
                                      <p:to>
                                        <p:strVal val="visible"/>
                                      </p:to>
                                    </p:set>
                                    <p:animEffect transition="in" filter="fade">
                                      <p:cBhvr>
                                        <p:cTn id="23" dur="500"/>
                                        <p:tgtEl>
                                          <p:spTgt spid="11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3">
                                            <p:txEl>
                                              <p:pRg st="4" end="4"/>
                                            </p:txEl>
                                          </p:spTgt>
                                        </p:tgtEl>
                                        <p:attrNameLst>
                                          <p:attrName>style.visibility</p:attrName>
                                        </p:attrNameLst>
                                      </p:cBhvr>
                                      <p:to>
                                        <p:strVal val="visible"/>
                                      </p:to>
                                    </p:set>
                                    <p:animEffect transition="in" filter="fade">
                                      <p:cBhvr>
                                        <p:cTn id="27" dur="500"/>
                                        <p:tgtEl>
                                          <p:spTgt spid="113">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3">
                                            <p:txEl>
                                              <p:pRg st="5" end="5"/>
                                            </p:txEl>
                                          </p:spTgt>
                                        </p:tgtEl>
                                        <p:attrNameLst>
                                          <p:attrName>style.visibility</p:attrName>
                                        </p:attrNameLst>
                                      </p:cBhvr>
                                      <p:to>
                                        <p:strVal val="visible"/>
                                      </p:to>
                                    </p:set>
                                    <p:animEffect transition="in" filter="fade">
                                      <p:cBhvr>
                                        <p:cTn id="31" dur="500"/>
                                        <p:tgtEl>
                                          <p:spTgt spid="113">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14">
                                            <p:txEl>
                                              <p:pRg st="0" end="0"/>
                                            </p:txEl>
                                          </p:spTgt>
                                        </p:tgtEl>
                                        <p:attrNameLst>
                                          <p:attrName>style.visibility</p:attrName>
                                        </p:attrNameLst>
                                      </p:cBhvr>
                                      <p:to>
                                        <p:strVal val="visible"/>
                                      </p:to>
                                    </p:set>
                                    <p:animEffect transition="in" filter="fade">
                                      <p:cBhvr>
                                        <p:cTn id="35" dur="500"/>
                                        <p:tgtEl>
                                          <p:spTgt spid="114">
                                            <p:txEl>
                                              <p:pRg st="0" end="0"/>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14">
                                            <p:txEl>
                                              <p:pRg st="1" end="1"/>
                                            </p:txEl>
                                          </p:spTgt>
                                        </p:tgtEl>
                                        <p:attrNameLst>
                                          <p:attrName>style.visibility</p:attrName>
                                        </p:attrNameLst>
                                      </p:cBhvr>
                                      <p:to>
                                        <p:strVal val="visible"/>
                                      </p:to>
                                    </p:set>
                                    <p:animEffect transition="in" filter="fade">
                                      <p:cBhvr>
                                        <p:cTn id="39" dur="500"/>
                                        <p:tgtEl>
                                          <p:spTgt spid="114">
                                            <p:txEl>
                                              <p:pRg st="1" end="1"/>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14">
                                            <p:txEl>
                                              <p:pRg st="2" end="2"/>
                                            </p:txEl>
                                          </p:spTgt>
                                        </p:tgtEl>
                                        <p:attrNameLst>
                                          <p:attrName>style.visibility</p:attrName>
                                        </p:attrNameLst>
                                      </p:cBhvr>
                                      <p:to>
                                        <p:strVal val="visible"/>
                                      </p:to>
                                    </p:set>
                                    <p:animEffect transition="in" filter="fade">
                                      <p:cBhvr>
                                        <p:cTn id="43" dur="500"/>
                                        <p:tgtEl>
                                          <p:spTgt spid="114">
                                            <p:txEl>
                                              <p:pRg st="2" end="2"/>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14">
                                            <p:txEl>
                                              <p:pRg st="3" end="3"/>
                                            </p:txEl>
                                          </p:spTgt>
                                        </p:tgtEl>
                                        <p:attrNameLst>
                                          <p:attrName>style.visibility</p:attrName>
                                        </p:attrNameLst>
                                      </p:cBhvr>
                                      <p:to>
                                        <p:strVal val="visible"/>
                                      </p:to>
                                    </p:set>
                                    <p:animEffect transition="in" filter="fade">
                                      <p:cBhvr>
                                        <p:cTn id="47" dur="500"/>
                                        <p:tgtEl>
                                          <p:spTgt spid="114">
                                            <p:txEl>
                                              <p:pRg st="3" end="3"/>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14">
                                            <p:txEl>
                                              <p:pRg st="4" end="4"/>
                                            </p:txEl>
                                          </p:spTgt>
                                        </p:tgtEl>
                                        <p:attrNameLst>
                                          <p:attrName>style.visibility</p:attrName>
                                        </p:attrNameLst>
                                      </p:cBhvr>
                                      <p:to>
                                        <p:strVal val="visible"/>
                                      </p:to>
                                    </p:set>
                                    <p:animEffect transition="in" filter="fade">
                                      <p:cBhvr>
                                        <p:cTn id="51" dur="500"/>
                                        <p:tgtEl>
                                          <p:spTgt spid="114">
                                            <p:txEl>
                                              <p:pRg st="4" end="4"/>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uiExpand="1" build="p"/>
      <p:bldP spid="114" grpId="0" uiExpand="1"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1"/>
          <p:cNvSpPr txBox="1">
            <a:spLocks noGrp="1"/>
          </p:cNvSpPr>
          <p:nvPr>
            <p:ph type="title"/>
          </p:nvPr>
        </p:nvSpPr>
        <p:spPr>
          <a:xfrm>
            <a:off x="311700" y="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a:solidFill>
                  <a:srgbClr val="002855"/>
                </a:solidFill>
              </a:rPr>
              <a:t>Transfer Among Languages</a:t>
            </a:r>
            <a:endParaRPr dirty="0">
              <a:solidFill>
                <a:srgbClr val="002855"/>
              </a:solidFill>
            </a:endParaRPr>
          </a:p>
        </p:txBody>
      </p:sp>
      <p:sp>
        <p:nvSpPr>
          <p:cNvPr id="121" name="Google Shape;121;p11"/>
          <p:cNvSpPr txBox="1">
            <a:spLocks noGrp="1"/>
          </p:cNvSpPr>
          <p:nvPr>
            <p:ph type="body" idx="1"/>
          </p:nvPr>
        </p:nvSpPr>
        <p:spPr>
          <a:xfrm>
            <a:off x="311700" y="601030"/>
            <a:ext cx="3999900" cy="3416400"/>
          </a:xfrm>
          <a:prstGeom prst="rect">
            <a:avLst/>
          </a:prstGeom>
          <a:noFill/>
          <a:ln>
            <a:noFill/>
          </a:ln>
        </p:spPr>
        <p:txBody>
          <a:bodyPr spcFirstLastPara="1" wrap="square" lIns="91425" tIns="91425" rIns="91425" bIns="91425" anchor="t" anchorCtr="0">
            <a:noAutofit/>
          </a:bodyPr>
          <a:lstStyle/>
          <a:p>
            <a:pPr marL="139700" lvl="0" indent="0" algn="ctr" rtl="0">
              <a:lnSpc>
                <a:spcPct val="115000"/>
              </a:lnSpc>
              <a:spcBef>
                <a:spcPts val="0"/>
              </a:spcBef>
              <a:spcAft>
                <a:spcPts val="0"/>
              </a:spcAft>
              <a:buSzPts val="1400"/>
              <a:buNone/>
            </a:pPr>
            <a:r>
              <a:rPr lang="en-US" sz="1800" u="sng" dirty="0">
                <a:solidFill>
                  <a:schemeClr val="lt1"/>
                </a:solidFill>
              </a:rPr>
              <a:t>Resources</a:t>
            </a:r>
            <a:endParaRPr dirty="0"/>
          </a:p>
          <a:p>
            <a:pPr marL="457200" lvl="0" indent="-317500" algn="l" rtl="0">
              <a:lnSpc>
                <a:spcPct val="115000"/>
              </a:lnSpc>
              <a:spcBef>
                <a:spcPts val="0"/>
              </a:spcBef>
              <a:spcAft>
                <a:spcPts val="0"/>
              </a:spcAft>
              <a:buSzPts val="1400"/>
              <a:buChar char="●"/>
            </a:pPr>
            <a:r>
              <a:rPr lang="en-US" sz="1800" dirty="0">
                <a:solidFill>
                  <a:schemeClr val="lt1"/>
                </a:solidFill>
              </a:rPr>
              <a:t>Students are often able to transfer skills from mother tongue (Russian or Kazakh) to English</a:t>
            </a:r>
            <a:endParaRPr dirty="0"/>
          </a:p>
          <a:p>
            <a:pPr marL="457200" lvl="0" indent="-317500" algn="l" rtl="0">
              <a:lnSpc>
                <a:spcPct val="115000"/>
              </a:lnSpc>
              <a:spcBef>
                <a:spcPts val="0"/>
              </a:spcBef>
              <a:spcAft>
                <a:spcPts val="0"/>
              </a:spcAft>
              <a:buSzPts val="1400"/>
              <a:buChar char="●"/>
            </a:pPr>
            <a:r>
              <a:rPr lang="en-US" sz="1800" dirty="0">
                <a:solidFill>
                  <a:schemeClr val="lt1"/>
                </a:solidFill>
              </a:rPr>
              <a:t>Students with high proficiency in both Russian and Kazakh have a stronger ability to transfer skills to English</a:t>
            </a:r>
            <a:endParaRPr dirty="0"/>
          </a:p>
          <a:p>
            <a:pPr marL="914400" lvl="1" indent="-304800" algn="l" rtl="0">
              <a:lnSpc>
                <a:spcPct val="115000"/>
              </a:lnSpc>
              <a:spcBef>
                <a:spcPts val="1600"/>
              </a:spcBef>
              <a:spcAft>
                <a:spcPts val="0"/>
              </a:spcAft>
              <a:buSzPts val="1200"/>
              <a:buChar char="○"/>
            </a:pPr>
            <a:r>
              <a:rPr lang="en-US" sz="1600" dirty="0">
                <a:solidFill>
                  <a:schemeClr val="lt1"/>
                </a:solidFill>
              </a:rPr>
              <a:t>Being able to transfer skills among languages is a  multilingual competence</a:t>
            </a:r>
            <a:endParaRPr dirty="0"/>
          </a:p>
          <a:p>
            <a:pPr marL="457200" lvl="0" indent="-228600" algn="l" rtl="0">
              <a:lnSpc>
                <a:spcPct val="115000"/>
              </a:lnSpc>
              <a:spcBef>
                <a:spcPts val="0"/>
              </a:spcBef>
              <a:spcAft>
                <a:spcPts val="0"/>
              </a:spcAft>
              <a:buSzPts val="1400"/>
              <a:buNone/>
            </a:pPr>
            <a:endParaRPr sz="2400" dirty="0">
              <a:solidFill>
                <a:srgbClr val="006A4E"/>
              </a:solidFill>
            </a:endParaRPr>
          </a:p>
        </p:txBody>
      </p:sp>
      <p:sp>
        <p:nvSpPr>
          <p:cNvPr id="123" name="Google Shape;123;p11"/>
          <p:cNvSpPr txBox="1"/>
          <p:nvPr/>
        </p:nvSpPr>
        <p:spPr>
          <a:xfrm>
            <a:off x="4572000" y="601030"/>
            <a:ext cx="3999900" cy="3416400"/>
          </a:xfrm>
          <a:prstGeom prst="rect">
            <a:avLst/>
          </a:prstGeom>
          <a:noFill/>
          <a:ln>
            <a:noFill/>
          </a:ln>
        </p:spPr>
        <p:txBody>
          <a:bodyPr spcFirstLastPara="1" wrap="square" lIns="91425" tIns="91425" rIns="91425" bIns="91425" anchor="t" anchorCtr="0">
            <a:noAutofit/>
          </a:bodyPr>
          <a:lstStyle/>
          <a:p>
            <a:pPr marL="139700" marR="0" lvl="0" indent="0" algn="ctr" rtl="0">
              <a:lnSpc>
                <a:spcPct val="115000"/>
              </a:lnSpc>
              <a:spcBef>
                <a:spcPts val="0"/>
              </a:spcBef>
              <a:spcAft>
                <a:spcPts val="0"/>
              </a:spcAft>
              <a:buClr>
                <a:schemeClr val="lt2"/>
              </a:buClr>
              <a:buSzPts val="1400"/>
              <a:buFont typeface="Arial"/>
              <a:buNone/>
            </a:pPr>
            <a:r>
              <a:rPr lang="en-US" sz="1800" b="0" i="0" u="sng" strike="noStrike" cap="none" dirty="0">
                <a:solidFill>
                  <a:schemeClr val="lt1"/>
                </a:solidFill>
                <a:latin typeface="Arial"/>
                <a:ea typeface="Arial"/>
                <a:cs typeface="Arial"/>
                <a:sym typeface="Arial"/>
              </a:rPr>
              <a:t>Challenges</a:t>
            </a:r>
            <a:endParaRPr sz="1400" b="0" i="0" u="none" strike="noStrike" cap="none" dirty="0">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chemeClr val="lt2"/>
              </a:buClr>
              <a:buSzPts val="1400"/>
              <a:buFont typeface="Arial"/>
              <a:buChar char="●"/>
            </a:pPr>
            <a:r>
              <a:rPr lang="en-US" sz="1800" b="0" i="0" u="none" strike="noStrike" cap="none" dirty="0">
                <a:solidFill>
                  <a:schemeClr val="lt1"/>
                </a:solidFill>
                <a:latin typeface="Arial"/>
                <a:ea typeface="Arial"/>
                <a:cs typeface="Arial"/>
                <a:sym typeface="Arial"/>
              </a:rPr>
              <a:t>Students and faculty see translation from one language to another as a challenge</a:t>
            </a:r>
            <a:endParaRPr sz="1400" b="0" i="0" u="none" strike="noStrike" cap="none" dirty="0">
              <a:solidFill>
                <a:srgbClr val="000000"/>
              </a:solidFill>
              <a:latin typeface="Arial"/>
              <a:ea typeface="Arial"/>
              <a:cs typeface="Arial"/>
              <a:sym typeface="Arial"/>
            </a:endParaRPr>
          </a:p>
          <a:p>
            <a:pPr marL="457200" marR="0" lvl="0" indent="-228600" algn="l" rtl="0">
              <a:lnSpc>
                <a:spcPct val="115000"/>
              </a:lnSpc>
              <a:spcBef>
                <a:spcPts val="0"/>
              </a:spcBef>
              <a:spcAft>
                <a:spcPts val="0"/>
              </a:spcAft>
              <a:buClr>
                <a:schemeClr val="lt2"/>
              </a:buClr>
              <a:buSzPts val="1400"/>
              <a:buFont typeface="Arial"/>
              <a:buNone/>
            </a:pPr>
            <a:endParaRPr sz="2400" b="0" i="0" u="none" strike="noStrike" cap="none" dirty="0">
              <a:solidFill>
                <a:srgbClr val="006A4E"/>
              </a:solidFill>
              <a:latin typeface="Arial"/>
              <a:ea typeface="Arial"/>
              <a:cs typeface="Arial"/>
              <a:sym typeface="Arial"/>
            </a:endParaRPr>
          </a:p>
        </p:txBody>
      </p:sp>
      <p:sp>
        <p:nvSpPr>
          <p:cNvPr id="3" name="Прямоугольник 2">
            <a:extLst>
              <a:ext uri="{FF2B5EF4-FFF2-40B4-BE49-F238E27FC236}">
                <a16:creationId xmlns:a16="http://schemas.microsoft.com/office/drawing/2014/main" id="{A7E7CBC5-FA0D-4D54-82D3-8B5BEC7700C3}"/>
              </a:ext>
            </a:extLst>
          </p:cNvPr>
          <p:cNvSpPr/>
          <p:nvPr/>
        </p:nvSpPr>
        <p:spPr>
          <a:xfrm>
            <a:off x="4832402" y="2571750"/>
            <a:ext cx="3826933" cy="1613388"/>
          </a:xfrm>
          <a:prstGeom prst="rect">
            <a:avLst/>
          </a:prstGeom>
          <a:solidFill>
            <a:schemeClr val="dk1"/>
          </a:solidFill>
          <a:ln w="25400" cap="flat" cmpd="sng">
            <a:solidFill>
              <a:srgbClr val="BABABA"/>
            </a:solidFill>
            <a:prstDash val="solid"/>
            <a:round/>
            <a:headEnd type="none" w="sm" len="sm"/>
            <a:tailEnd type="none" w="sm" len="sm"/>
          </a:ln>
        </p:spPr>
        <p:txBody>
          <a:bodyPr spcFirstLastPara="1" wrap="square" lIns="91425" tIns="91425" rIns="91425" bIns="91425" anchor="t" anchorCtr="0">
            <a:noAutofit/>
          </a:bodyPr>
          <a:lstStyle/>
          <a:p>
            <a:pPr marL="139700">
              <a:lnSpc>
                <a:spcPct val="115000"/>
              </a:lnSpc>
              <a:buClr>
                <a:schemeClr val="lt2"/>
              </a:buClr>
              <a:buSzPts val="1400"/>
            </a:pPr>
            <a:r>
              <a:rPr lang="en-US" sz="1600" dirty="0">
                <a:solidFill>
                  <a:schemeClr val="accent1"/>
                </a:solidFill>
              </a:rPr>
              <a:t>“ […] there is almost no competency in the direct translation from Kazakh to English.  Or from English to Kazakh.  They always have to pass through this middle stage - in Russian.”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21">
                                            <p:txEl>
                                              <p:pRg st="0" end="0"/>
                                            </p:txEl>
                                          </p:spTgt>
                                        </p:tgtEl>
                                        <p:attrNameLst>
                                          <p:attrName>style.visibility</p:attrName>
                                        </p:attrNameLst>
                                      </p:cBhvr>
                                      <p:to>
                                        <p:strVal val="visible"/>
                                      </p:to>
                                    </p:set>
                                    <p:animEffect transition="in" filter="fade">
                                      <p:cBhvr>
                                        <p:cTn id="10" dur="500"/>
                                        <p:tgtEl>
                                          <p:spTgt spid="121">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21">
                                            <p:txEl>
                                              <p:pRg st="1" end="1"/>
                                            </p:txEl>
                                          </p:spTgt>
                                        </p:tgtEl>
                                        <p:attrNameLst>
                                          <p:attrName>style.visibility</p:attrName>
                                        </p:attrNameLst>
                                      </p:cBhvr>
                                      <p:to>
                                        <p:strVal val="visible"/>
                                      </p:to>
                                    </p:set>
                                    <p:animEffect transition="in" filter="fade">
                                      <p:cBhvr>
                                        <p:cTn id="14" dur="500"/>
                                        <p:tgtEl>
                                          <p:spTgt spid="121">
                                            <p:txEl>
                                              <p:pRg st="1" end="1"/>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1">
                                            <p:txEl>
                                              <p:pRg st="2" end="2"/>
                                            </p:txEl>
                                          </p:spTgt>
                                        </p:tgtEl>
                                        <p:attrNameLst>
                                          <p:attrName>style.visibility</p:attrName>
                                        </p:attrNameLst>
                                      </p:cBhvr>
                                      <p:to>
                                        <p:strVal val="visible"/>
                                      </p:to>
                                    </p:set>
                                    <p:animEffect transition="in" filter="fade">
                                      <p:cBhvr>
                                        <p:cTn id="18" dur="500"/>
                                        <p:tgtEl>
                                          <p:spTgt spid="121">
                                            <p:txEl>
                                              <p:pRg st="2" end="2"/>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1">
                                            <p:txEl>
                                              <p:pRg st="3" end="3"/>
                                            </p:txEl>
                                          </p:spTgt>
                                        </p:tgtEl>
                                        <p:attrNameLst>
                                          <p:attrName>style.visibility</p:attrName>
                                        </p:attrNameLst>
                                      </p:cBhvr>
                                      <p:to>
                                        <p:strVal val="visible"/>
                                      </p:to>
                                    </p:set>
                                    <p:animEffect transition="in" filter="fade">
                                      <p:cBhvr>
                                        <p:cTn id="22" dur="500"/>
                                        <p:tgtEl>
                                          <p:spTgt spid="121">
                                            <p:txEl>
                                              <p:pRg st="3" end="3"/>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23"/>
                                        </p:tgtEl>
                                        <p:attrNameLst>
                                          <p:attrName>style.visibility</p:attrName>
                                        </p:attrNameLst>
                                      </p:cBhvr>
                                      <p:to>
                                        <p:strVal val="visible"/>
                                      </p:to>
                                    </p:set>
                                    <p:animEffect transition="in" filter="fade">
                                      <p:cBhvr>
                                        <p:cTn id="26"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1" grpId="0" build="p"/>
      <p:bldP spid="1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2"/>
          <p:cNvSpPr txBox="1">
            <a:spLocks noGrp="1"/>
          </p:cNvSpPr>
          <p:nvPr>
            <p:ph type="title"/>
          </p:nvPr>
        </p:nvSpPr>
        <p:spPr>
          <a:xfrm>
            <a:off x="195556" y="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a:solidFill>
                  <a:srgbClr val="002855"/>
                </a:solidFill>
              </a:rPr>
              <a:t>Pedagogical Policies and Practices</a:t>
            </a:r>
            <a:endParaRPr dirty="0">
              <a:solidFill>
                <a:srgbClr val="002855"/>
              </a:solidFill>
            </a:endParaRPr>
          </a:p>
        </p:txBody>
      </p:sp>
      <p:sp>
        <p:nvSpPr>
          <p:cNvPr id="129" name="Google Shape;129;p12"/>
          <p:cNvSpPr txBox="1">
            <a:spLocks noGrp="1"/>
          </p:cNvSpPr>
          <p:nvPr>
            <p:ph type="body" idx="1"/>
          </p:nvPr>
        </p:nvSpPr>
        <p:spPr>
          <a:xfrm>
            <a:off x="22371" y="448521"/>
            <a:ext cx="4039856" cy="3416400"/>
          </a:xfrm>
          <a:prstGeom prst="rect">
            <a:avLst/>
          </a:prstGeom>
          <a:noFill/>
          <a:ln>
            <a:noFill/>
          </a:ln>
        </p:spPr>
        <p:txBody>
          <a:bodyPr spcFirstLastPara="1" wrap="square" lIns="91425" tIns="91425" rIns="91425" bIns="91425" anchor="t" anchorCtr="0">
            <a:noAutofit/>
          </a:bodyPr>
          <a:lstStyle/>
          <a:p>
            <a:pPr marL="139700" lvl="0" indent="0" algn="ctr" rtl="0">
              <a:lnSpc>
                <a:spcPct val="115000"/>
              </a:lnSpc>
              <a:spcBef>
                <a:spcPts val="0"/>
              </a:spcBef>
              <a:spcAft>
                <a:spcPts val="0"/>
              </a:spcAft>
              <a:buSzPts val="1400"/>
              <a:buNone/>
            </a:pPr>
            <a:r>
              <a:rPr lang="en-US" sz="1800" u="sng" dirty="0">
                <a:solidFill>
                  <a:schemeClr val="lt1"/>
                </a:solidFill>
              </a:rPr>
              <a:t>Resources</a:t>
            </a:r>
            <a:endParaRPr dirty="0"/>
          </a:p>
          <a:p>
            <a:pPr marL="139700" lvl="0" indent="0" algn="ctr" rtl="0">
              <a:lnSpc>
                <a:spcPct val="115000"/>
              </a:lnSpc>
              <a:spcBef>
                <a:spcPts val="0"/>
              </a:spcBef>
              <a:spcAft>
                <a:spcPts val="0"/>
              </a:spcAft>
              <a:buSzPts val="1400"/>
              <a:buNone/>
            </a:pPr>
            <a:endParaRPr sz="1800" dirty="0">
              <a:solidFill>
                <a:srgbClr val="9F5900"/>
              </a:solidFill>
            </a:endParaRPr>
          </a:p>
          <a:p>
            <a:pPr marL="457200" lvl="0" indent="-317500" algn="l" rtl="0">
              <a:lnSpc>
                <a:spcPct val="115000"/>
              </a:lnSpc>
              <a:spcBef>
                <a:spcPts val="0"/>
              </a:spcBef>
              <a:spcAft>
                <a:spcPts val="0"/>
              </a:spcAft>
              <a:buSzPts val="1400"/>
              <a:buChar char="●"/>
            </a:pPr>
            <a:r>
              <a:rPr lang="en-US" sz="1800" dirty="0">
                <a:solidFill>
                  <a:schemeClr val="lt1"/>
                </a:solidFill>
              </a:rPr>
              <a:t>Faculty members report a mix of activities, including discipline-specific tasks (e.g. writing a psychological profile, chemical flow charts)</a:t>
            </a:r>
            <a:endParaRPr dirty="0"/>
          </a:p>
          <a:p>
            <a:pPr marL="457200" lvl="0" indent="-317500" algn="l" rtl="0">
              <a:lnSpc>
                <a:spcPct val="115000"/>
              </a:lnSpc>
              <a:spcBef>
                <a:spcPts val="0"/>
              </a:spcBef>
              <a:spcAft>
                <a:spcPts val="0"/>
              </a:spcAft>
              <a:buSzPts val="1400"/>
              <a:buChar char="●"/>
            </a:pPr>
            <a:r>
              <a:rPr lang="en-US" sz="1800" dirty="0">
                <a:solidFill>
                  <a:schemeClr val="lt1"/>
                </a:solidFill>
              </a:rPr>
              <a:t>Faculty members use Kazakh or Russian in English classes when they see students don’t understand</a:t>
            </a:r>
            <a:endParaRPr dirty="0"/>
          </a:p>
          <a:p>
            <a:pPr marL="914400" lvl="1" indent="-304800" algn="l" rtl="0">
              <a:lnSpc>
                <a:spcPct val="115000"/>
              </a:lnSpc>
              <a:spcBef>
                <a:spcPts val="1600"/>
              </a:spcBef>
              <a:spcAft>
                <a:spcPts val="0"/>
              </a:spcAft>
              <a:buSzPts val="1200"/>
              <a:buChar char="○"/>
            </a:pPr>
            <a:r>
              <a:rPr lang="en-US" sz="1800" dirty="0">
                <a:solidFill>
                  <a:schemeClr val="lt1"/>
                </a:solidFill>
              </a:rPr>
              <a:t>Some students find this “convenient”, others a “waste of time” </a:t>
            </a:r>
            <a:endParaRPr dirty="0"/>
          </a:p>
        </p:txBody>
      </p:sp>
      <p:sp>
        <p:nvSpPr>
          <p:cNvPr id="130" name="Google Shape;130;p12"/>
          <p:cNvSpPr txBox="1">
            <a:spLocks noGrp="1"/>
          </p:cNvSpPr>
          <p:nvPr>
            <p:ph type="body" idx="2"/>
          </p:nvPr>
        </p:nvSpPr>
        <p:spPr>
          <a:xfrm>
            <a:off x="3813244" y="441227"/>
            <a:ext cx="5308386" cy="3495194"/>
          </a:xfrm>
          <a:prstGeom prst="rect">
            <a:avLst/>
          </a:prstGeom>
          <a:noFill/>
          <a:ln>
            <a:noFill/>
          </a:ln>
        </p:spPr>
        <p:txBody>
          <a:bodyPr spcFirstLastPara="1" wrap="square" lIns="91425" tIns="91425" rIns="91425" bIns="91425" anchor="t" anchorCtr="0">
            <a:noAutofit/>
          </a:bodyPr>
          <a:lstStyle/>
          <a:p>
            <a:pPr marL="139700" lvl="0" indent="0" algn="ctr" rtl="0">
              <a:lnSpc>
                <a:spcPct val="115000"/>
              </a:lnSpc>
              <a:spcBef>
                <a:spcPts val="0"/>
              </a:spcBef>
              <a:spcAft>
                <a:spcPts val="0"/>
              </a:spcAft>
              <a:buSzPts val="1400"/>
              <a:buNone/>
            </a:pPr>
            <a:r>
              <a:rPr lang="en-US" sz="2000" u="sng" dirty="0">
                <a:solidFill>
                  <a:schemeClr val="lt1"/>
                </a:solidFill>
              </a:rPr>
              <a:t>Challenges</a:t>
            </a:r>
            <a:endParaRPr dirty="0"/>
          </a:p>
          <a:p>
            <a:pPr marL="457200" lvl="0" indent="-317500" algn="l" rtl="0">
              <a:lnSpc>
                <a:spcPct val="115000"/>
              </a:lnSpc>
              <a:spcBef>
                <a:spcPts val="0"/>
              </a:spcBef>
              <a:spcAft>
                <a:spcPts val="0"/>
              </a:spcAft>
              <a:buSzPts val="1400"/>
              <a:buChar char="●"/>
            </a:pPr>
            <a:r>
              <a:rPr lang="en-US" sz="1600" dirty="0">
                <a:solidFill>
                  <a:schemeClr val="lt1"/>
                </a:solidFill>
              </a:rPr>
              <a:t>Students report primarily lecture-based teaching</a:t>
            </a:r>
            <a:endParaRPr sz="1600" dirty="0">
              <a:solidFill>
                <a:schemeClr val="lt1"/>
              </a:solidFill>
            </a:endParaRPr>
          </a:p>
          <a:p>
            <a:pPr marL="457200" lvl="0" indent="-317500" algn="l" rtl="0">
              <a:lnSpc>
                <a:spcPct val="115000"/>
              </a:lnSpc>
              <a:spcBef>
                <a:spcPts val="0"/>
              </a:spcBef>
              <a:spcAft>
                <a:spcPts val="0"/>
              </a:spcAft>
              <a:buSzPts val="1400"/>
              <a:buChar char="●"/>
            </a:pPr>
            <a:r>
              <a:rPr lang="en-US" sz="1600" dirty="0">
                <a:solidFill>
                  <a:schemeClr val="lt1"/>
                </a:solidFill>
              </a:rPr>
              <a:t>Faculty has to teach multilevel groups (low and high English proficiency)</a:t>
            </a:r>
            <a:endParaRPr sz="1600" dirty="0">
              <a:solidFill>
                <a:schemeClr val="lt1"/>
              </a:solidFill>
            </a:endParaRPr>
          </a:p>
          <a:p>
            <a:pPr marL="457200" lvl="0" indent="-317500" algn="l" rtl="0">
              <a:lnSpc>
                <a:spcPct val="115000"/>
              </a:lnSpc>
              <a:spcBef>
                <a:spcPts val="0"/>
              </a:spcBef>
              <a:spcAft>
                <a:spcPts val="0"/>
              </a:spcAft>
              <a:buSzPts val="1400"/>
              <a:buChar char="●"/>
            </a:pPr>
            <a:r>
              <a:rPr lang="en-US" sz="1600" dirty="0">
                <a:solidFill>
                  <a:schemeClr val="lt1"/>
                </a:solidFill>
              </a:rPr>
              <a:t>Students complain that faculty has low English proficiency</a:t>
            </a:r>
            <a:endParaRPr sz="1600" dirty="0">
              <a:solidFill>
                <a:schemeClr val="lt1"/>
              </a:solidFill>
            </a:endParaRPr>
          </a:p>
          <a:p>
            <a:pPr marL="457200" lvl="0" indent="-317500" algn="l" rtl="0">
              <a:lnSpc>
                <a:spcPct val="115000"/>
              </a:lnSpc>
              <a:spcBef>
                <a:spcPts val="0"/>
              </a:spcBef>
              <a:spcAft>
                <a:spcPts val="0"/>
              </a:spcAft>
              <a:buSzPts val="1400"/>
              <a:buChar char="●"/>
            </a:pPr>
            <a:r>
              <a:rPr lang="en-US" sz="1600" dirty="0">
                <a:solidFill>
                  <a:schemeClr val="lt1"/>
                </a:solidFill>
              </a:rPr>
              <a:t>Plagiarism: </a:t>
            </a:r>
            <a:r>
              <a:rPr lang="en-US" dirty="0">
                <a:solidFill>
                  <a:schemeClr val="accent1"/>
                </a:solidFill>
              </a:rPr>
              <a:t>So, my experience is if I asked them to do anything in English, it is uhm… copy and paste from an English source.” (Faculty, Regional Specialized)</a:t>
            </a:r>
            <a:endParaRPr dirty="0">
              <a:solidFill>
                <a:schemeClr val="accent1"/>
              </a:solidFill>
            </a:endParaRPr>
          </a:p>
          <a:p>
            <a:pPr marL="457200" lvl="0" indent="-317500" algn="l" rtl="0">
              <a:lnSpc>
                <a:spcPct val="115000"/>
              </a:lnSpc>
              <a:spcBef>
                <a:spcPts val="0"/>
              </a:spcBef>
              <a:spcAft>
                <a:spcPts val="0"/>
              </a:spcAft>
              <a:buSzPts val="1400"/>
              <a:buChar char="●"/>
            </a:pPr>
            <a:r>
              <a:rPr lang="en-US" sz="1600" dirty="0">
                <a:solidFill>
                  <a:schemeClr val="lt1"/>
                </a:solidFill>
              </a:rPr>
              <a:t>Faculty doesn’t differentiate between teaching in L1 and L3: </a:t>
            </a:r>
            <a:r>
              <a:rPr lang="en-US" dirty="0">
                <a:solidFill>
                  <a:schemeClr val="accent1"/>
                </a:solidFill>
              </a:rPr>
              <a:t>In both languages, it is just one practice in different languages (Faculty, National Comprehensive)</a:t>
            </a:r>
            <a:endParaRPr dirty="0">
              <a:solidFill>
                <a:schemeClr val="accent1"/>
              </a:solidFill>
            </a:endParaRPr>
          </a:p>
          <a:p>
            <a:pPr marL="457200" lvl="0" indent="-317500" algn="l" rtl="0">
              <a:lnSpc>
                <a:spcPct val="115000"/>
              </a:lnSpc>
              <a:spcBef>
                <a:spcPts val="0"/>
              </a:spcBef>
              <a:spcAft>
                <a:spcPts val="0"/>
              </a:spcAft>
              <a:buSzPts val="1400"/>
              <a:buChar char="●"/>
            </a:pPr>
            <a:r>
              <a:rPr lang="en-US" sz="1600" dirty="0">
                <a:solidFill>
                  <a:schemeClr val="lt1"/>
                </a:solidFill>
              </a:rPr>
              <a:t>Administrators say students need to develop not only language and content but also soft skills</a:t>
            </a:r>
            <a:r>
              <a:rPr lang="en-US" dirty="0">
                <a:solidFill>
                  <a:schemeClr val="accent1"/>
                </a:solidFill>
              </a:rPr>
              <a:t>—”the ability to learn...to perceive new knowledge”; “leadership, creative thinking, critical thinking” (Administrators, National Specialized)</a:t>
            </a:r>
            <a:endParaRPr dirty="0">
              <a:solidFill>
                <a:schemeClr val="accent1"/>
              </a:solidFill>
            </a:endParaRPr>
          </a:p>
          <a:p>
            <a:pPr marL="457200" lvl="0" indent="-228600" algn="l" rtl="0">
              <a:lnSpc>
                <a:spcPct val="115000"/>
              </a:lnSpc>
              <a:spcBef>
                <a:spcPts val="0"/>
              </a:spcBef>
              <a:spcAft>
                <a:spcPts val="0"/>
              </a:spcAft>
              <a:buSzPts val="1400"/>
              <a:buNone/>
            </a:pPr>
            <a:endParaRPr sz="2000" dirty="0">
              <a:solidFill>
                <a:srgbClr val="006A4E"/>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29">
                                            <p:txEl>
                                              <p:pRg st="0" end="0"/>
                                            </p:txEl>
                                          </p:spTgt>
                                        </p:tgtEl>
                                        <p:attrNameLst>
                                          <p:attrName>style.visibility</p:attrName>
                                        </p:attrNameLst>
                                      </p:cBhvr>
                                      <p:to>
                                        <p:strVal val="visible"/>
                                      </p:to>
                                    </p:set>
                                    <p:animEffect transition="in" filter="fade">
                                      <p:cBhvr>
                                        <p:cTn id="10" dur="500"/>
                                        <p:tgtEl>
                                          <p:spTgt spid="129">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29">
                                            <p:txEl>
                                              <p:pRg st="2" end="2"/>
                                            </p:txEl>
                                          </p:spTgt>
                                        </p:tgtEl>
                                        <p:attrNameLst>
                                          <p:attrName>style.visibility</p:attrName>
                                        </p:attrNameLst>
                                      </p:cBhvr>
                                      <p:to>
                                        <p:strVal val="visible"/>
                                      </p:to>
                                    </p:set>
                                    <p:animEffect transition="in" filter="fade">
                                      <p:cBhvr>
                                        <p:cTn id="14" dur="500"/>
                                        <p:tgtEl>
                                          <p:spTgt spid="129">
                                            <p:txEl>
                                              <p:pRg st="2" end="2"/>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9">
                                            <p:txEl>
                                              <p:pRg st="3" end="3"/>
                                            </p:txEl>
                                          </p:spTgt>
                                        </p:tgtEl>
                                        <p:attrNameLst>
                                          <p:attrName>style.visibility</p:attrName>
                                        </p:attrNameLst>
                                      </p:cBhvr>
                                      <p:to>
                                        <p:strVal val="visible"/>
                                      </p:to>
                                    </p:set>
                                    <p:animEffect transition="in" filter="fade">
                                      <p:cBhvr>
                                        <p:cTn id="18" dur="500"/>
                                        <p:tgtEl>
                                          <p:spTgt spid="129">
                                            <p:txEl>
                                              <p:pRg st="3" end="3"/>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9">
                                            <p:txEl>
                                              <p:pRg st="4" end="4"/>
                                            </p:txEl>
                                          </p:spTgt>
                                        </p:tgtEl>
                                        <p:attrNameLst>
                                          <p:attrName>style.visibility</p:attrName>
                                        </p:attrNameLst>
                                      </p:cBhvr>
                                      <p:to>
                                        <p:strVal val="visible"/>
                                      </p:to>
                                    </p:set>
                                    <p:animEffect transition="in" filter="fade">
                                      <p:cBhvr>
                                        <p:cTn id="22" dur="500"/>
                                        <p:tgtEl>
                                          <p:spTgt spid="129">
                                            <p:txEl>
                                              <p:pRg st="4" end="4"/>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30">
                                            <p:txEl>
                                              <p:pRg st="0" end="0"/>
                                            </p:txEl>
                                          </p:spTgt>
                                        </p:tgtEl>
                                        <p:attrNameLst>
                                          <p:attrName>style.visibility</p:attrName>
                                        </p:attrNameLst>
                                      </p:cBhvr>
                                      <p:to>
                                        <p:strVal val="visible"/>
                                      </p:to>
                                    </p:set>
                                    <p:animEffect transition="in" filter="fade">
                                      <p:cBhvr>
                                        <p:cTn id="26" dur="500"/>
                                        <p:tgtEl>
                                          <p:spTgt spid="130">
                                            <p:txEl>
                                              <p:pRg st="0" end="0"/>
                                            </p:txEl>
                                          </p:spTgt>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30">
                                            <p:txEl>
                                              <p:pRg st="1" end="1"/>
                                            </p:txEl>
                                          </p:spTgt>
                                        </p:tgtEl>
                                        <p:attrNameLst>
                                          <p:attrName>style.visibility</p:attrName>
                                        </p:attrNameLst>
                                      </p:cBhvr>
                                      <p:to>
                                        <p:strVal val="visible"/>
                                      </p:to>
                                    </p:set>
                                    <p:animEffect transition="in" filter="fade">
                                      <p:cBhvr>
                                        <p:cTn id="30" dur="500"/>
                                        <p:tgtEl>
                                          <p:spTgt spid="130">
                                            <p:txEl>
                                              <p:pRg st="1" end="1"/>
                                            </p:txEl>
                                          </p:spTgt>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30">
                                            <p:txEl>
                                              <p:pRg st="2" end="2"/>
                                            </p:txEl>
                                          </p:spTgt>
                                        </p:tgtEl>
                                        <p:attrNameLst>
                                          <p:attrName>style.visibility</p:attrName>
                                        </p:attrNameLst>
                                      </p:cBhvr>
                                      <p:to>
                                        <p:strVal val="visible"/>
                                      </p:to>
                                    </p:set>
                                    <p:animEffect transition="in" filter="fade">
                                      <p:cBhvr>
                                        <p:cTn id="34" dur="500"/>
                                        <p:tgtEl>
                                          <p:spTgt spid="130">
                                            <p:txEl>
                                              <p:pRg st="2" end="2"/>
                                            </p:txEl>
                                          </p:spTgt>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130">
                                            <p:txEl>
                                              <p:pRg st="3" end="3"/>
                                            </p:txEl>
                                          </p:spTgt>
                                        </p:tgtEl>
                                        <p:attrNameLst>
                                          <p:attrName>style.visibility</p:attrName>
                                        </p:attrNameLst>
                                      </p:cBhvr>
                                      <p:to>
                                        <p:strVal val="visible"/>
                                      </p:to>
                                    </p:set>
                                    <p:animEffect transition="in" filter="fade">
                                      <p:cBhvr>
                                        <p:cTn id="38" dur="500"/>
                                        <p:tgtEl>
                                          <p:spTgt spid="130">
                                            <p:txEl>
                                              <p:pRg st="3" end="3"/>
                                            </p:txEl>
                                          </p:spTgt>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30">
                                            <p:txEl>
                                              <p:pRg st="4" end="4"/>
                                            </p:txEl>
                                          </p:spTgt>
                                        </p:tgtEl>
                                        <p:attrNameLst>
                                          <p:attrName>style.visibility</p:attrName>
                                        </p:attrNameLst>
                                      </p:cBhvr>
                                      <p:to>
                                        <p:strVal val="visible"/>
                                      </p:to>
                                    </p:set>
                                    <p:animEffect transition="in" filter="fade">
                                      <p:cBhvr>
                                        <p:cTn id="42" dur="500"/>
                                        <p:tgtEl>
                                          <p:spTgt spid="130">
                                            <p:txEl>
                                              <p:pRg st="4" end="4"/>
                                            </p:txEl>
                                          </p:spTgt>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130">
                                            <p:txEl>
                                              <p:pRg st="5" end="5"/>
                                            </p:txEl>
                                          </p:spTgt>
                                        </p:tgtEl>
                                        <p:attrNameLst>
                                          <p:attrName>style.visibility</p:attrName>
                                        </p:attrNameLst>
                                      </p:cBhvr>
                                      <p:to>
                                        <p:strVal val="visible"/>
                                      </p:to>
                                    </p:set>
                                    <p:animEffect transition="in" filter="fade">
                                      <p:cBhvr>
                                        <p:cTn id="46" dur="500"/>
                                        <p:tgtEl>
                                          <p:spTgt spid="130">
                                            <p:txEl>
                                              <p:pRg st="5" end="5"/>
                                            </p:txEl>
                                          </p:spTgt>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130">
                                            <p:txEl>
                                              <p:pRg st="6" end="6"/>
                                            </p:txEl>
                                          </p:spTgt>
                                        </p:tgtEl>
                                        <p:attrNameLst>
                                          <p:attrName>style.visibility</p:attrName>
                                        </p:attrNameLst>
                                      </p:cBhvr>
                                      <p:to>
                                        <p:strVal val="visible"/>
                                      </p:to>
                                    </p:set>
                                    <p:animEffect transition="in" filter="fade">
                                      <p:cBhvr>
                                        <p:cTn id="50" dur="500"/>
                                        <p:tgtEl>
                                          <p:spTgt spid="1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9" grpId="0" build="p"/>
      <p:bldP spid="13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3"/>
          <p:cNvSpPr txBox="1">
            <a:spLocks noGrp="1"/>
          </p:cNvSpPr>
          <p:nvPr>
            <p:ph type="title"/>
          </p:nvPr>
        </p:nvSpPr>
        <p:spPr>
          <a:xfrm>
            <a:off x="311700" y="173238"/>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a:solidFill>
                  <a:srgbClr val="002855"/>
                </a:solidFill>
              </a:rPr>
              <a:t>Institutional Resources</a:t>
            </a:r>
            <a:endParaRPr>
              <a:solidFill>
                <a:srgbClr val="002855"/>
              </a:solidFill>
            </a:endParaRPr>
          </a:p>
        </p:txBody>
      </p:sp>
      <p:sp>
        <p:nvSpPr>
          <p:cNvPr id="136" name="Google Shape;136;p13"/>
          <p:cNvSpPr txBox="1">
            <a:spLocks noGrp="1"/>
          </p:cNvSpPr>
          <p:nvPr>
            <p:ph type="body" idx="1"/>
          </p:nvPr>
        </p:nvSpPr>
        <p:spPr>
          <a:xfrm>
            <a:off x="-102412" y="841527"/>
            <a:ext cx="4401879" cy="3416400"/>
          </a:xfrm>
          <a:prstGeom prst="rect">
            <a:avLst/>
          </a:prstGeom>
          <a:noFill/>
          <a:ln>
            <a:noFill/>
          </a:ln>
        </p:spPr>
        <p:txBody>
          <a:bodyPr spcFirstLastPara="1" wrap="square" lIns="91425" tIns="91425" rIns="91425" bIns="91425" anchor="t" anchorCtr="0">
            <a:noAutofit/>
          </a:bodyPr>
          <a:lstStyle/>
          <a:p>
            <a:pPr marL="139700" lvl="0" indent="0" algn="ctr" rtl="0">
              <a:lnSpc>
                <a:spcPct val="115000"/>
              </a:lnSpc>
              <a:spcBef>
                <a:spcPts val="0"/>
              </a:spcBef>
              <a:spcAft>
                <a:spcPts val="0"/>
              </a:spcAft>
              <a:buSzPts val="1400"/>
              <a:buNone/>
            </a:pPr>
            <a:r>
              <a:rPr lang="en-US" sz="2000" u="sng" dirty="0">
                <a:solidFill>
                  <a:schemeClr val="lt1"/>
                </a:solidFill>
              </a:rPr>
              <a:t>Resources</a:t>
            </a:r>
            <a:endParaRPr dirty="0"/>
          </a:p>
          <a:p>
            <a:pPr marL="139700" lvl="0" indent="0" algn="ctr" rtl="0">
              <a:lnSpc>
                <a:spcPct val="115000"/>
              </a:lnSpc>
              <a:spcBef>
                <a:spcPts val="0"/>
              </a:spcBef>
              <a:spcAft>
                <a:spcPts val="0"/>
              </a:spcAft>
              <a:buSzPts val="1400"/>
              <a:buNone/>
            </a:pPr>
            <a:endParaRPr dirty="0"/>
          </a:p>
          <a:p>
            <a:pPr marL="457200" lvl="0" indent="-317500" algn="l" rtl="0">
              <a:lnSpc>
                <a:spcPct val="115000"/>
              </a:lnSpc>
              <a:spcBef>
                <a:spcPts val="0"/>
              </a:spcBef>
              <a:spcAft>
                <a:spcPts val="0"/>
              </a:spcAft>
              <a:buSzPts val="1400"/>
              <a:buChar char="●"/>
            </a:pPr>
            <a:r>
              <a:rPr lang="en-US" sz="2000" dirty="0">
                <a:solidFill>
                  <a:schemeClr val="lt1"/>
                </a:solidFill>
              </a:rPr>
              <a:t>Academic partnerships and academic mobility </a:t>
            </a:r>
            <a:endParaRPr dirty="0"/>
          </a:p>
          <a:p>
            <a:pPr marL="457200" lvl="0" indent="-317500" algn="l" rtl="0">
              <a:lnSpc>
                <a:spcPct val="115000"/>
              </a:lnSpc>
              <a:spcBef>
                <a:spcPts val="0"/>
              </a:spcBef>
              <a:spcAft>
                <a:spcPts val="0"/>
              </a:spcAft>
              <a:buSzPts val="1400"/>
              <a:buChar char="●"/>
            </a:pPr>
            <a:r>
              <a:rPr lang="en-US" sz="2000" dirty="0">
                <a:solidFill>
                  <a:schemeClr val="lt1"/>
                </a:solidFill>
              </a:rPr>
              <a:t>Internships/industry partnerships</a:t>
            </a:r>
            <a:endParaRPr dirty="0"/>
          </a:p>
          <a:p>
            <a:pPr marL="457200" lvl="0" indent="-317500" algn="l" rtl="0">
              <a:lnSpc>
                <a:spcPct val="115000"/>
              </a:lnSpc>
              <a:spcBef>
                <a:spcPts val="0"/>
              </a:spcBef>
              <a:spcAft>
                <a:spcPts val="0"/>
              </a:spcAft>
              <a:buSzPts val="1400"/>
              <a:buChar char="●"/>
            </a:pPr>
            <a:r>
              <a:rPr lang="en-US" sz="2000" dirty="0">
                <a:solidFill>
                  <a:schemeClr val="lt1"/>
                </a:solidFill>
              </a:rPr>
              <a:t>International faculty</a:t>
            </a:r>
            <a:endParaRPr dirty="0"/>
          </a:p>
          <a:p>
            <a:pPr marL="457200" lvl="0" indent="-317500" algn="l" rtl="0">
              <a:lnSpc>
                <a:spcPct val="115000"/>
              </a:lnSpc>
              <a:spcBef>
                <a:spcPts val="0"/>
              </a:spcBef>
              <a:spcAft>
                <a:spcPts val="0"/>
              </a:spcAft>
              <a:buSzPts val="1400"/>
              <a:buChar char="●"/>
            </a:pPr>
            <a:r>
              <a:rPr lang="en-US" sz="2000" dirty="0">
                <a:solidFill>
                  <a:schemeClr val="lt1"/>
                </a:solidFill>
              </a:rPr>
              <a:t>Library books and online resources (e.g. Scopus, Web of science)</a:t>
            </a:r>
            <a:endParaRPr dirty="0"/>
          </a:p>
          <a:p>
            <a:pPr marL="457200" lvl="0" indent="-228600" algn="l" rtl="0">
              <a:lnSpc>
                <a:spcPct val="115000"/>
              </a:lnSpc>
              <a:spcBef>
                <a:spcPts val="0"/>
              </a:spcBef>
              <a:spcAft>
                <a:spcPts val="0"/>
              </a:spcAft>
              <a:buSzPts val="1400"/>
              <a:buNone/>
            </a:pPr>
            <a:endParaRPr sz="2400" dirty="0">
              <a:solidFill>
                <a:srgbClr val="006A4E"/>
              </a:solidFill>
            </a:endParaRPr>
          </a:p>
        </p:txBody>
      </p:sp>
      <p:sp>
        <p:nvSpPr>
          <p:cNvPr id="137" name="Google Shape;137;p13"/>
          <p:cNvSpPr txBox="1">
            <a:spLocks noGrp="1"/>
          </p:cNvSpPr>
          <p:nvPr>
            <p:ph type="body" idx="2"/>
          </p:nvPr>
        </p:nvSpPr>
        <p:spPr>
          <a:xfrm>
            <a:off x="4299467" y="841527"/>
            <a:ext cx="4595225" cy="4128735"/>
          </a:xfrm>
          <a:prstGeom prst="rect">
            <a:avLst/>
          </a:prstGeom>
          <a:solidFill>
            <a:schemeClr val="dk1"/>
          </a:solidFill>
          <a:ln w="25400" cap="flat" cmpd="sng">
            <a:solidFill>
              <a:srgbClr val="BABABA"/>
            </a:solidFill>
            <a:prstDash val="solid"/>
            <a:round/>
            <a:headEnd type="none" w="sm" len="sm"/>
            <a:tailEnd type="none" w="sm" len="sm"/>
          </a:ln>
        </p:spPr>
        <p:txBody>
          <a:bodyPr spcFirstLastPara="1" wrap="square" lIns="91425" tIns="91425" rIns="91425" bIns="91425" anchor="t" anchorCtr="0">
            <a:noAutofit/>
          </a:bodyPr>
          <a:lstStyle/>
          <a:p>
            <a:pPr marL="139700" lvl="0" indent="0" algn="l" rtl="0">
              <a:lnSpc>
                <a:spcPct val="115000"/>
              </a:lnSpc>
              <a:spcBef>
                <a:spcPts val="0"/>
              </a:spcBef>
              <a:spcAft>
                <a:spcPts val="0"/>
              </a:spcAft>
              <a:buSzPts val="1400"/>
              <a:buNone/>
            </a:pPr>
            <a:r>
              <a:rPr lang="en-US" sz="1350" dirty="0">
                <a:solidFill>
                  <a:schemeClr val="accent1"/>
                </a:solidFill>
                <a:latin typeface="Arial"/>
                <a:ea typeface="Arial"/>
                <a:cs typeface="Arial"/>
                <a:sym typeface="Arial"/>
              </a:rPr>
              <a:t>Interviewer: How would you characterize the resources of your library? </a:t>
            </a:r>
            <a:endParaRPr sz="1350" dirty="0">
              <a:solidFill>
                <a:schemeClr val="accent1"/>
              </a:solidFill>
            </a:endParaRPr>
          </a:p>
          <a:p>
            <a:pPr marL="139700" lvl="0" indent="0" algn="l" rtl="0">
              <a:lnSpc>
                <a:spcPct val="115000"/>
              </a:lnSpc>
              <a:spcBef>
                <a:spcPts val="0"/>
              </a:spcBef>
              <a:spcAft>
                <a:spcPts val="0"/>
              </a:spcAft>
              <a:buSzPts val="1400"/>
              <a:buNone/>
            </a:pPr>
            <a:endParaRPr sz="1350" dirty="0">
              <a:solidFill>
                <a:schemeClr val="accent1"/>
              </a:solidFill>
            </a:endParaRPr>
          </a:p>
          <a:p>
            <a:pPr marL="139700" lvl="0" indent="0" algn="l" rtl="0">
              <a:lnSpc>
                <a:spcPct val="115000"/>
              </a:lnSpc>
              <a:spcBef>
                <a:spcPts val="0"/>
              </a:spcBef>
              <a:spcAft>
                <a:spcPts val="0"/>
              </a:spcAft>
              <a:buSzPts val="1400"/>
              <a:buNone/>
            </a:pPr>
            <a:r>
              <a:rPr lang="en-US" sz="1350" dirty="0">
                <a:solidFill>
                  <a:schemeClr val="accent1"/>
                </a:solidFill>
                <a:latin typeface="Arial"/>
                <a:ea typeface="Arial"/>
                <a:cs typeface="Arial"/>
                <a:sym typeface="Arial"/>
              </a:rPr>
              <a:t>Student: Weak. They work very poorly, to be honest. There are mainly textbooks in Kazakh and Russian, very old. It is very difficult to find the textbook, the source that you need. We are often sent to the National Library. There is also very difficult to find resources in English. To be honest, I do not go there. I mainly look for in the internet (Student, national comprehensive university)</a:t>
            </a:r>
            <a:endParaRPr sz="1350" dirty="0">
              <a:solidFill>
                <a:schemeClr val="accent1"/>
              </a:solidFill>
            </a:endParaRPr>
          </a:p>
          <a:p>
            <a:pPr marL="139700" lvl="0" indent="0" algn="l" rtl="0">
              <a:lnSpc>
                <a:spcPct val="115000"/>
              </a:lnSpc>
              <a:spcBef>
                <a:spcPts val="0"/>
              </a:spcBef>
              <a:spcAft>
                <a:spcPts val="0"/>
              </a:spcAft>
              <a:buSzPts val="1400"/>
              <a:buNone/>
            </a:pPr>
            <a:endParaRPr sz="1350" dirty="0">
              <a:solidFill>
                <a:schemeClr val="accent1"/>
              </a:solidFill>
            </a:endParaRPr>
          </a:p>
          <a:p>
            <a:pPr marL="139700" lvl="0" indent="0" algn="l" rtl="0">
              <a:lnSpc>
                <a:spcPct val="115000"/>
              </a:lnSpc>
              <a:spcBef>
                <a:spcPts val="0"/>
              </a:spcBef>
              <a:spcAft>
                <a:spcPts val="0"/>
              </a:spcAft>
              <a:buSzPts val="1400"/>
              <a:buNone/>
            </a:pPr>
            <a:r>
              <a:rPr lang="en-US" sz="1350" dirty="0">
                <a:solidFill>
                  <a:schemeClr val="accent1"/>
                </a:solidFill>
                <a:latin typeface="Arial"/>
                <a:ea typeface="Arial"/>
                <a:cs typeface="Arial"/>
                <a:sym typeface="Arial"/>
              </a:rPr>
              <a:t>‘I remember I had one professor from the US I went to her course as a teacher. She helped us how to write proper paper, and how to apply it, to make sure that we not go to bogus journals’ (Faculty, national comprehensive university)</a:t>
            </a:r>
            <a:endParaRPr sz="1350" dirty="0">
              <a:solidFill>
                <a:schemeClr val="accent1"/>
              </a:solidFill>
            </a:endParaRPr>
          </a:p>
          <a:p>
            <a:pPr marL="457200" lvl="0" indent="-228600" algn="l" rtl="0">
              <a:lnSpc>
                <a:spcPct val="115000"/>
              </a:lnSpc>
              <a:spcBef>
                <a:spcPts val="0"/>
              </a:spcBef>
              <a:spcAft>
                <a:spcPts val="0"/>
              </a:spcAft>
              <a:buSzPts val="1400"/>
              <a:buNone/>
            </a:pPr>
            <a:endParaRPr sz="1350" dirty="0">
              <a:solidFill>
                <a:schemeClr val="lt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36">
                                            <p:txEl>
                                              <p:pRg st="0" end="0"/>
                                            </p:txEl>
                                          </p:spTgt>
                                        </p:tgtEl>
                                        <p:attrNameLst>
                                          <p:attrName>style.visibility</p:attrName>
                                        </p:attrNameLst>
                                      </p:cBhvr>
                                      <p:to>
                                        <p:strVal val="visible"/>
                                      </p:to>
                                    </p:set>
                                    <p:animEffect transition="in" filter="fade">
                                      <p:cBhvr>
                                        <p:cTn id="10" dur="500"/>
                                        <p:tgtEl>
                                          <p:spTgt spid="136">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36">
                                            <p:txEl>
                                              <p:pRg st="2" end="2"/>
                                            </p:txEl>
                                          </p:spTgt>
                                        </p:tgtEl>
                                        <p:attrNameLst>
                                          <p:attrName>style.visibility</p:attrName>
                                        </p:attrNameLst>
                                      </p:cBhvr>
                                      <p:to>
                                        <p:strVal val="visible"/>
                                      </p:to>
                                    </p:set>
                                    <p:animEffect transition="in" filter="fade">
                                      <p:cBhvr>
                                        <p:cTn id="14" dur="500"/>
                                        <p:tgtEl>
                                          <p:spTgt spid="136">
                                            <p:txEl>
                                              <p:pRg st="2" end="2"/>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36">
                                            <p:txEl>
                                              <p:pRg st="3" end="3"/>
                                            </p:txEl>
                                          </p:spTgt>
                                        </p:tgtEl>
                                        <p:attrNameLst>
                                          <p:attrName>style.visibility</p:attrName>
                                        </p:attrNameLst>
                                      </p:cBhvr>
                                      <p:to>
                                        <p:strVal val="visible"/>
                                      </p:to>
                                    </p:set>
                                    <p:animEffect transition="in" filter="fade">
                                      <p:cBhvr>
                                        <p:cTn id="18" dur="500"/>
                                        <p:tgtEl>
                                          <p:spTgt spid="136">
                                            <p:txEl>
                                              <p:pRg st="3" end="3"/>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36">
                                            <p:txEl>
                                              <p:pRg st="4" end="4"/>
                                            </p:txEl>
                                          </p:spTgt>
                                        </p:tgtEl>
                                        <p:attrNameLst>
                                          <p:attrName>style.visibility</p:attrName>
                                        </p:attrNameLst>
                                      </p:cBhvr>
                                      <p:to>
                                        <p:strVal val="visible"/>
                                      </p:to>
                                    </p:set>
                                    <p:animEffect transition="in" filter="fade">
                                      <p:cBhvr>
                                        <p:cTn id="22" dur="500"/>
                                        <p:tgtEl>
                                          <p:spTgt spid="136">
                                            <p:txEl>
                                              <p:pRg st="4" end="4"/>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36">
                                            <p:txEl>
                                              <p:pRg st="5" end="5"/>
                                            </p:txEl>
                                          </p:spTgt>
                                        </p:tgtEl>
                                        <p:attrNameLst>
                                          <p:attrName>style.visibility</p:attrName>
                                        </p:attrNameLst>
                                      </p:cBhvr>
                                      <p:to>
                                        <p:strVal val="visible"/>
                                      </p:to>
                                    </p:set>
                                    <p:animEffect transition="in" filter="fade">
                                      <p:cBhvr>
                                        <p:cTn id="26" dur="500"/>
                                        <p:tgtEl>
                                          <p:spTgt spid="136">
                                            <p:txEl>
                                              <p:pRg st="5" end="5"/>
                                            </p:txEl>
                                          </p:spTgt>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37">
                                            <p:bg/>
                                          </p:spTgt>
                                        </p:tgtEl>
                                        <p:attrNameLst>
                                          <p:attrName>style.visibility</p:attrName>
                                        </p:attrNameLst>
                                      </p:cBhvr>
                                      <p:to>
                                        <p:strVal val="visible"/>
                                      </p:to>
                                    </p:set>
                                    <p:animEffect transition="in" filter="fade">
                                      <p:cBhvr>
                                        <p:cTn id="30" dur="500"/>
                                        <p:tgtEl>
                                          <p:spTgt spid="137">
                                            <p:bg/>
                                          </p:spTgt>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37">
                                            <p:txEl>
                                              <p:pRg st="0" end="0"/>
                                            </p:txEl>
                                          </p:spTgt>
                                        </p:tgtEl>
                                        <p:attrNameLst>
                                          <p:attrName>style.visibility</p:attrName>
                                        </p:attrNameLst>
                                      </p:cBhvr>
                                      <p:to>
                                        <p:strVal val="visible"/>
                                      </p:to>
                                    </p:set>
                                    <p:animEffect transition="in" filter="fade">
                                      <p:cBhvr>
                                        <p:cTn id="34" dur="500"/>
                                        <p:tgtEl>
                                          <p:spTgt spid="137">
                                            <p:txEl>
                                              <p:pRg st="0" end="0"/>
                                            </p:txEl>
                                          </p:spTgt>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137">
                                            <p:txEl>
                                              <p:pRg st="2" end="2"/>
                                            </p:txEl>
                                          </p:spTgt>
                                        </p:tgtEl>
                                        <p:attrNameLst>
                                          <p:attrName>style.visibility</p:attrName>
                                        </p:attrNameLst>
                                      </p:cBhvr>
                                      <p:to>
                                        <p:strVal val="visible"/>
                                      </p:to>
                                    </p:set>
                                    <p:animEffect transition="in" filter="fade">
                                      <p:cBhvr>
                                        <p:cTn id="38" dur="500"/>
                                        <p:tgtEl>
                                          <p:spTgt spid="137">
                                            <p:txEl>
                                              <p:pRg st="2" end="2"/>
                                            </p:txEl>
                                          </p:spTgt>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37">
                                            <p:txEl>
                                              <p:pRg st="4" end="4"/>
                                            </p:txEl>
                                          </p:spTgt>
                                        </p:tgtEl>
                                        <p:attrNameLst>
                                          <p:attrName>style.visibility</p:attrName>
                                        </p:attrNameLst>
                                      </p:cBhvr>
                                      <p:to>
                                        <p:strVal val="visible"/>
                                      </p:to>
                                    </p:set>
                                    <p:animEffect transition="in" filter="fade">
                                      <p:cBhvr>
                                        <p:cTn id="42" dur="500"/>
                                        <p:tgtEl>
                                          <p:spTgt spid="1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6" grpId="0" build="p"/>
      <p:bldP spid="137"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4"/>
          <p:cNvSpPr txBox="1">
            <a:spLocks noGrp="1"/>
          </p:cNvSpPr>
          <p:nvPr>
            <p:ph type="title"/>
          </p:nvPr>
        </p:nvSpPr>
        <p:spPr>
          <a:xfrm>
            <a:off x="430969" y="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a:solidFill>
                  <a:srgbClr val="002855"/>
                </a:solidFill>
              </a:rPr>
              <a:t>Institutional Policies</a:t>
            </a:r>
            <a:endParaRPr dirty="0">
              <a:solidFill>
                <a:srgbClr val="002855"/>
              </a:solidFill>
            </a:endParaRPr>
          </a:p>
        </p:txBody>
      </p:sp>
      <p:graphicFrame>
        <p:nvGraphicFramePr>
          <p:cNvPr id="143" name="Google Shape;143;p14"/>
          <p:cNvGraphicFramePr/>
          <p:nvPr>
            <p:extLst>
              <p:ext uri="{D42A27DB-BD31-4B8C-83A1-F6EECF244321}">
                <p14:modId xmlns:p14="http://schemas.microsoft.com/office/powerpoint/2010/main" val="2268502701"/>
              </p:ext>
            </p:extLst>
          </p:nvPr>
        </p:nvGraphicFramePr>
        <p:xfrm>
          <a:off x="203200" y="667034"/>
          <a:ext cx="8814375" cy="4428275"/>
        </p:xfrm>
        <a:graphic>
          <a:graphicData uri="http://schemas.openxmlformats.org/drawingml/2006/table">
            <a:tbl>
              <a:tblPr>
                <a:gradFill>
                  <a:gsLst>
                    <a:gs pos="0">
                      <a:schemeClr val="accent2"/>
                    </a:gs>
                    <a:gs pos="100000">
                      <a:srgbClr val="F7F7F7"/>
                    </a:gs>
                  </a:gsLst>
                  <a:lin ang="16200000" scaled="0"/>
                </a:gradFill>
                <a:tableStyleId>{E617BF3F-D296-4DF7-88E6-D6729BE7BE0C}</a:tableStyleId>
              </a:tblPr>
              <a:tblGrid>
                <a:gridCol w="1228300">
                  <a:extLst>
                    <a:ext uri="{9D8B030D-6E8A-4147-A177-3AD203B41FA5}">
                      <a16:colId xmlns:a16="http://schemas.microsoft.com/office/drawing/2014/main" val="20000"/>
                    </a:ext>
                  </a:extLst>
                </a:gridCol>
                <a:gridCol w="3400650">
                  <a:extLst>
                    <a:ext uri="{9D8B030D-6E8A-4147-A177-3AD203B41FA5}">
                      <a16:colId xmlns:a16="http://schemas.microsoft.com/office/drawing/2014/main" val="20001"/>
                    </a:ext>
                  </a:extLst>
                </a:gridCol>
                <a:gridCol w="4185425">
                  <a:extLst>
                    <a:ext uri="{9D8B030D-6E8A-4147-A177-3AD203B41FA5}">
                      <a16:colId xmlns:a16="http://schemas.microsoft.com/office/drawing/2014/main" val="20002"/>
                    </a:ext>
                  </a:extLst>
                </a:gridCol>
              </a:tblGrid>
              <a:tr h="300100">
                <a:tc>
                  <a:txBody>
                    <a:bodyPr/>
                    <a:lstStyle/>
                    <a:p>
                      <a:pPr marL="0" marR="0" lvl="0" indent="0" algn="l" rtl="0">
                        <a:lnSpc>
                          <a:spcPct val="100000"/>
                        </a:lnSpc>
                        <a:spcBef>
                          <a:spcPts val="0"/>
                        </a:spcBef>
                        <a:spcAft>
                          <a:spcPts val="0"/>
                        </a:spcAft>
                        <a:buClr>
                          <a:srgbClr val="000000"/>
                        </a:buClr>
                        <a:buSzPts val="1400"/>
                        <a:buFont typeface="Arial"/>
                        <a:buNone/>
                      </a:pPr>
                      <a:r>
                        <a:rPr lang="en-US" sz="1400" i="1" u="sng" strike="noStrike" cap="none" dirty="0"/>
                        <a:t>Category</a:t>
                      </a:r>
                      <a:endParaRPr sz="1400" i="1" u="sng" strike="noStrike" cap="none" dirty="0">
                        <a:latin typeface="Arial"/>
                        <a:ea typeface="Arial"/>
                        <a:cs typeface="Arial"/>
                        <a:sym typeface="Arial"/>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i="1" u="sng" strike="noStrike" cap="none"/>
                        <a:t>Supports</a:t>
                      </a:r>
                      <a:endParaRPr sz="1400" i="1" u="sng" strike="noStrike" cap="none">
                        <a:latin typeface="Arial"/>
                        <a:ea typeface="Arial"/>
                        <a:cs typeface="Arial"/>
                        <a:sym typeface="Arial"/>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1" u="sng" strike="noStrike" cap="none"/>
                        <a:t>Challenges</a:t>
                      </a:r>
                      <a:endParaRPr sz="1400" b="0" i="1" u="sng" strike="noStrike" cap="none">
                        <a:latin typeface="Arial"/>
                        <a:ea typeface="Arial"/>
                        <a:cs typeface="Arial"/>
                        <a:sym typeface="Arial"/>
                      </a:endParaRPr>
                    </a:p>
                  </a:txBody>
                  <a:tcPr marL="68575" marR="68575" marT="34300" marB="34300"/>
                </a:tc>
                <a:extLst>
                  <a:ext uri="{0D108BD9-81ED-4DB2-BD59-A6C34878D82A}">
                    <a16:rowId xmlns:a16="http://schemas.microsoft.com/office/drawing/2014/main" val="10000"/>
                  </a:ext>
                </a:extLst>
              </a:tr>
              <a:tr h="1435525">
                <a:tc>
                  <a:txBody>
                    <a:bodyPr/>
                    <a:lstStyle/>
                    <a:p>
                      <a:pPr marL="0" marR="0" lvl="0" indent="0" algn="l" rtl="0">
                        <a:lnSpc>
                          <a:spcPct val="100000"/>
                        </a:lnSpc>
                        <a:spcBef>
                          <a:spcPts val="0"/>
                        </a:spcBef>
                        <a:spcAft>
                          <a:spcPts val="0"/>
                        </a:spcAft>
                        <a:buClr>
                          <a:srgbClr val="000000"/>
                        </a:buClr>
                        <a:buSzPts val="1200"/>
                        <a:buFont typeface="Arial"/>
                        <a:buNone/>
                      </a:pPr>
                      <a:endParaRPr sz="1200" b="1" u="none" strike="noStrike" cap="none"/>
                    </a:p>
                    <a:p>
                      <a:pPr marL="0" marR="0" lvl="0" indent="0" algn="l" rtl="0">
                        <a:lnSpc>
                          <a:spcPct val="100000"/>
                        </a:lnSpc>
                        <a:spcBef>
                          <a:spcPts val="0"/>
                        </a:spcBef>
                        <a:spcAft>
                          <a:spcPts val="0"/>
                        </a:spcAft>
                        <a:buClr>
                          <a:srgbClr val="000000"/>
                        </a:buClr>
                        <a:buSzPts val="1200"/>
                        <a:buFont typeface="Arial"/>
                        <a:buNone/>
                      </a:pPr>
                      <a:r>
                        <a:rPr lang="en-US" sz="1200" b="1" u="none" strike="noStrike" cap="none"/>
                        <a:t>Student admissions and selection for polylingual programs</a:t>
                      </a:r>
                      <a:endParaRPr sz="1200" b="1" u="none" strike="noStrike" cap="none">
                        <a:solidFill>
                          <a:schemeClr val="lt1"/>
                        </a:solidFill>
                        <a:latin typeface="Arial"/>
                        <a:ea typeface="Arial"/>
                        <a:cs typeface="Arial"/>
                        <a:sym typeface="Arial"/>
                      </a:endParaRPr>
                    </a:p>
                  </a:txBody>
                  <a:tcPr marL="68575" marR="68575" marT="34300" marB="34300"/>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t>Rigorous admissions criteria to English-medium/polylingual groups</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t>IELTS (min. 5.0 and higher); university testing for those who do not have IELTS</a:t>
                      </a:r>
                      <a:endParaRPr sz="1400" u="none" strike="noStrike" cap="none">
                        <a:latin typeface="Arial"/>
                        <a:ea typeface="Arial"/>
                        <a:cs typeface="Arial"/>
                        <a:sym typeface="Arial"/>
                      </a:endParaRPr>
                    </a:p>
                  </a:txBody>
                  <a:tcPr marL="68575" marR="68575" marT="34300" marB="34300"/>
                </a:tc>
                <a:tc>
                  <a:txBody>
                    <a:bodyPr/>
                    <a:lstStyle/>
                    <a:p>
                      <a:pPr marL="571500" marR="0" lvl="0" indent="-342900" algn="l" rtl="0">
                        <a:lnSpc>
                          <a:spcPct val="100000"/>
                        </a:lnSpc>
                        <a:spcBef>
                          <a:spcPts val="0"/>
                        </a:spcBef>
                        <a:spcAft>
                          <a:spcPts val="0"/>
                        </a:spcAft>
                        <a:buClr>
                          <a:srgbClr val="000000"/>
                        </a:buClr>
                        <a:buSzPts val="1400"/>
                        <a:buFont typeface="Arial"/>
                        <a:buChar char="•"/>
                      </a:pPr>
                      <a:r>
                        <a:rPr lang="en-US" sz="1400" u="none" strike="noStrike" cap="none"/>
                        <a:t>national testing (30 out of 100 points for Master’s students, 50 out or 100 points for PhD students); </a:t>
                      </a:r>
                      <a:endParaRPr sz="1400" u="none" strike="noStrike" cap="none"/>
                    </a:p>
                    <a:p>
                      <a:pPr marL="571500" marR="0" lvl="0" indent="-342900" algn="l" rtl="0">
                        <a:lnSpc>
                          <a:spcPct val="100000"/>
                        </a:lnSpc>
                        <a:spcBef>
                          <a:spcPts val="0"/>
                        </a:spcBef>
                        <a:spcAft>
                          <a:spcPts val="0"/>
                        </a:spcAft>
                        <a:buClr>
                          <a:srgbClr val="000000"/>
                        </a:buClr>
                        <a:buSzPts val="1400"/>
                        <a:buFont typeface="Arial"/>
                        <a:buChar char="•"/>
                      </a:pPr>
                      <a:r>
                        <a:rPr lang="en-US" sz="1400" u="none" strike="noStrike" cap="none"/>
                        <a:t>students with insufficient English proficiency (A1 level) were forced into polylingual groups </a:t>
                      </a:r>
                      <a:endParaRPr sz="1400" u="none" strike="noStrike" cap="none">
                        <a:latin typeface="Arial"/>
                        <a:ea typeface="Arial"/>
                        <a:cs typeface="Arial"/>
                        <a:sym typeface="Arial"/>
                      </a:endParaRPr>
                    </a:p>
                  </a:txBody>
                  <a:tcPr marL="68575" marR="68575" marT="34300" marB="34300"/>
                </a:tc>
                <a:extLst>
                  <a:ext uri="{0D108BD9-81ED-4DB2-BD59-A6C34878D82A}">
                    <a16:rowId xmlns:a16="http://schemas.microsoft.com/office/drawing/2014/main" val="10001"/>
                  </a:ext>
                </a:extLst>
              </a:tr>
              <a:tr h="656925">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Monitoring</a:t>
                      </a:r>
                      <a:endParaRPr sz="1400" b="1" u="none" strike="noStrike" cap="none">
                        <a:latin typeface="Arial"/>
                        <a:ea typeface="Arial"/>
                        <a:cs typeface="Arial"/>
                        <a:sym typeface="Arial"/>
                      </a:endParaRPr>
                    </a:p>
                  </a:txBody>
                  <a:tcPr marL="68575" marR="68575" marT="34300" marB="34300"/>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t>Coordinators observe classes, conduct surveys among students</a:t>
                      </a:r>
                      <a:endParaRPr sz="1400" u="none" strike="noStrike" cap="none">
                        <a:solidFill>
                          <a:schemeClr val="lt1"/>
                        </a:solidFill>
                        <a:latin typeface="Arial"/>
                        <a:ea typeface="Arial"/>
                        <a:cs typeface="Arial"/>
                        <a:sym typeface="Arial"/>
                      </a:endParaRPr>
                    </a:p>
                  </a:txBody>
                  <a:tcPr marL="68575" marR="68575" marT="34300" marB="34300"/>
                </a:tc>
                <a:tc>
                  <a:txBody>
                    <a:bodyPr/>
                    <a:lstStyle/>
                    <a:p>
                      <a:pPr marL="571500" marR="0" lvl="0" indent="-342900" algn="l" rtl="0">
                        <a:lnSpc>
                          <a:spcPct val="100000"/>
                        </a:lnSpc>
                        <a:spcBef>
                          <a:spcPts val="0"/>
                        </a:spcBef>
                        <a:spcAft>
                          <a:spcPts val="0"/>
                        </a:spcAft>
                        <a:buClr>
                          <a:srgbClr val="000000"/>
                        </a:buClr>
                        <a:buSzPts val="1400"/>
                        <a:buFont typeface="Arial"/>
                        <a:buChar char="•"/>
                      </a:pPr>
                      <a:r>
                        <a:rPr lang="en-US" sz="1400" u="none" strike="noStrike" cap="none" dirty="0"/>
                        <a:t>Monitors only note whether faculty is teaching in English only</a:t>
                      </a:r>
                      <a:endParaRPr sz="1400" b="0" i="0" u="none" strike="noStrike" cap="none" dirty="0">
                        <a:solidFill>
                          <a:schemeClr val="lt1"/>
                        </a:solidFill>
                        <a:latin typeface="Arial"/>
                        <a:ea typeface="Arial"/>
                        <a:cs typeface="Arial"/>
                        <a:sym typeface="Arial"/>
                      </a:endParaRPr>
                    </a:p>
                  </a:txBody>
                  <a:tcPr marL="68575" marR="68575" marT="34300" marB="34300"/>
                </a:tc>
                <a:extLst>
                  <a:ext uri="{0D108BD9-81ED-4DB2-BD59-A6C34878D82A}">
                    <a16:rowId xmlns:a16="http://schemas.microsoft.com/office/drawing/2014/main" val="10002"/>
                  </a:ext>
                </a:extLst>
              </a:tr>
              <a:tr h="754275">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Presence of international students</a:t>
                      </a:r>
                      <a:endParaRPr sz="1400" b="1" u="none" strike="noStrike" cap="none">
                        <a:latin typeface="Arial"/>
                        <a:ea typeface="Arial"/>
                        <a:cs typeface="Arial"/>
                        <a:sym typeface="Arial"/>
                      </a:endParaRPr>
                    </a:p>
                  </a:txBody>
                  <a:tcPr marL="68575" marR="68575" marT="34300" marB="34300"/>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t>700 international students at one of the universities (3.5% total number of students) </a:t>
                      </a:r>
                      <a:endParaRPr sz="1400" u="none" strike="noStrike" cap="none">
                        <a:latin typeface="Arial"/>
                        <a:ea typeface="Arial"/>
                        <a:cs typeface="Arial"/>
                        <a:sym typeface="Arial"/>
                      </a:endParaRPr>
                    </a:p>
                  </a:txBody>
                  <a:tcPr marL="68575" marR="68575" marT="34300" marB="34300"/>
                </a:tc>
                <a:tc>
                  <a:txBody>
                    <a:bodyPr/>
                    <a:lstStyle/>
                    <a:p>
                      <a:pPr marL="571500" marR="0" lvl="0" indent="-342900" algn="l" rtl="0">
                        <a:lnSpc>
                          <a:spcPct val="100000"/>
                        </a:lnSpc>
                        <a:spcBef>
                          <a:spcPts val="0"/>
                        </a:spcBef>
                        <a:spcAft>
                          <a:spcPts val="0"/>
                        </a:spcAft>
                        <a:buClr>
                          <a:srgbClr val="000000"/>
                        </a:buClr>
                        <a:buSzPts val="1400"/>
                        <a:buFont typeface="Arial"/>
                        <a:buChar char="•"/>
                      </a:pPr>
                      <a:r>
                        <a:rPr lang="en-US" sz="1400" u="none" strike="noStrike" cap="none" dirty="0"/>
                        <a:t>Other universities often don’t have international students on campus</a:t>
                      </a:r>
                      <a:endParaRPr sz="1400" b="0" i="0" u="none" strike="noStrike" cap="none" dirty="0">
                        <a:solidFill>
                          <a:schemeClr val="lt1"/>
                        </a:solidFill>
                        <a:latin typeface="Arial"/>
                        <a:ea typeface="Arial"/>
                        <a:cs typeface="Arial"/>
                        <a:sym typeface="Arial"/>
                      </a:endParaRPr>
                    </a:p>
                  </a:txBody>
                  <a:tcPr marL="68575" marR="68575" marT="34300" marB="34300"/>
                </a:tc>
                <a:extLst>
                  <a:ext uri="{0D108BD9-81ED-4DB2-BD59-A6C34878D82A}">
                    <a16:rowId xmlns:a16="http://schemas.microsoft.com/office/drawing/2014/main" val="10003"/>
                  </a:ext>
                </a:extLst>
              </a:tr>
              <a:tr h="754275">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dirty="0"/>
                        <a:t>Support for faculty</a:t>
                      </a:r>
                      <a:endParaRPr sz="1400" b="1" u="none" strike="noStrike" cap="none" dirty="0">
                        <a:latin typeface="Arial"/>
                        <a:ea typeface="Arial"/>
                        <a:cs typeface="Arial"/>
                        <a:sym typeface="Arial"/>
                      </a:endParaRPr>
                    </a:p>
                  </a:txBody>
                  <a:tcPr marL="68575" marR="68575" marT="34300" marB="34300"/>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dirty="0"/>
                        <a:t>free language courses</a:t>
                      </a:r>
                      <a:endParaRPr sz="1400" u="none" strike="noStrike" cap="none" dirty="0"/>
                    </a:p>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dirty="0"/>
                        <a:t>Extra money for faculty members who teach in English</a:t>
                      </a:r>
                      <a:endParaRPr sz="1400" u="none" strike="noStrike" cap="none" dirty="0">
                        <a:solidFill>
                          <a:schemeClr val="lt1"/>
                        </a:solidFill>
                        <a:latin typeface="Arial"/>
                        <a:ea typeface="Arial"/>
                        <a:cs typeface="Arial"/>
                        <a:sym typeface="Arial"/>
                      </a:endParaRPr>
                    </a:p>
                  </a:txBody>
                  <a:tcPr marL="68575" marR="68575" marT="34300" marB="34300"/>
                </a:tc>
                <a:tc>
                  <a:txBody>
                    <a:bodyPr/>
                    <a:lstStyle/>
                    <a:p>
                      <a:pPr marL="571500" marR="0" lvl="0" indent="-342900" algn="l" rtl="0">
                        <a:lnSpc>
                          <a:spcPct val="100000"/>
                        </a:lnSpc>
                        <a:spcBef>
                          <a:spcPts val="0"/>
                        </a:spcBef>
                        <a:spcAft>
                          <a:spcPts val="0"/>
                        </a:spcAft>
                        <a:buClr>
                          <a:srgbClr val="000000"/>
                        </a:buClr>
                        <a:buSzPts val="1400"/>
                        <a:buFont typeface="Arial"/>
                        <a:buChar char="•"/>
                      </a:pPr>
                      <a:r>
                        <a:rPr lang="en-US" sz="1400" u="none" strike="noStrike" cap="none" dirty="0"/>
                        <a:t>3 or 5 months duration is not enough</a:t>
                      </a:r>
                      <a:endParaRPr sz="1400" u="none" strike="noStrike" cap="none" dirty="0"/>
                    </a:p>
                    <a:p>
                      <a:pPr marL="571500" marR="0" lvl="0" indent="-342900" algn="l" rtl="0">
                        <a:lnSpc>
                          <a:spcPct val="100000"/>
                        </a:lnSpc>
                        <a:spcBef>
                          <a:spcPts val="0"/>
                        </a:spcBef>
                        <a:spcAft>
                          <a:spcPts val="0"/>
                        </a:spcAft>
                        <a:buClr>
                          <a:srgbClr val="000000"/>
                        </a:buClr>
                        <a:buSzPts val="1400"/>
                        <a:buFont typeface="Arial"/>
                        <a:buChar char="•"/>
                      </a:pPr>
                      <a:r>
                        <a:rPr lang="en-US" sz="1400" u="none" strike="noStrike" cap="none" dirty="0"/>
                        <a:t>Sometimes reduced workload is preferable to increased salary</a:t>
                      </a:r>
                      <a:endParaRPr sz="1400" b="0" i="0" u="none" strike="noStrike" cap="none" dirty="0">
                        <a:solidFill>
                          <a:schemeClr val="lt1"/>
                        </a:solidFill>
                        <a:latin typeface="Arial"/>
                        <a:ea typeface="Arial"/>
                        <a:cs typeface="Arial"/>
                        <a:sym typeface="Arial"/>
                      </a:endParaRPr>
                    </a:p>
                  </a:txBody>
                  <a:tcPr marL="68575" marR="68575" marT="34300" marB="34300"/>
                </a:tc>
                <a:extLst>
                  <a:ext uri="{0D108BD9-81ED-4DB2-BD59-A6C34878D82A}">
                    <a16:rowId xmlns:a16="http://schemas.microsoft.com/office/drawing/2014/main" val="10004"/>
                  </a:ext>
                </a:extLst>
              </a:tr>
              <a:tr h="527175">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Support for students</a:t>
                      </a:r>
                      <a:endParaRPr sz="1400" b="1" u="none" strike="noStrike" cap="none">
                        <a:latin typeface="Arial"/>
                        <a:ea typeface="Arial"/>
                        <a:cs typeface="Arial"/>
                        <a:sym typeface="Arial"/>
                      </a:endParaRPr>
                    </a:p>
                  </a:txBody>
                  <a:tcPr marL="68575" marR="68575" marT="34300" marB="34300"/>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t>free language courses </a:t>
                      </a:r>
                      <a:endParaRPr sz="1400" u="none" strike="noStrike" cap="none">
                        <a:latin typeface="Arial"/>
                        <a:ea typeface="Arial"/>
                        <a:cs typeface="Arial"/>
                        <a:sym typeface="Arial"/>
                      </a:endParaRPr>
                    </a:p>
                  </a:txBody>
                  <a:tcPr marL="68575" marR="68575" marT="34300" marB="34300"/>
                </a:tc>
                <a:tc>
                  <a:txBody>
                    <a:bodyPr/>
                    <a:lstStyle/>
                    <a:p>
                      <a:pPr marL="571500" marR="0" lvl="0" indent="-342900" algn="l" rtl="0">
                        <a:lnSpc>
                          <a:spcPct val="100000"/>
                        </a:lnSpc>
                        <a:spcBef>
                          <a:spcPts val="0"/>
                        </a:spcBef>
                        <a:spcAft>
                          <a:spcPts val="0"/>
                        </a:spcAft>
                        <a:buClr>
                          <a:srgbClr val="000000"/>
                        </a:buClr>
                        <a:buSzPts val="1400"/>
                        <a:buFont typeface="Arial"/>
                        <a:buChar char="•"/>
                      </a:pPr>
                      <a:r>
                        <a:rPr lang="en-US" sz="1400" u="none" strike="noStrike" cap="none" dirty="0"/>
                        <a:t>Students do not have time to attend them due to work commitments</a:t>
                      </a:r>
                      <a:endParaRPr sz="1400" b="0" i="0" u="none" strike="noStrike" cap="none" dirty="0">
                        <a:solidFill>
                          <a:schemeClr val="lt1"/>
                        </a:solidFill>
                        <a:latin typeface="Arial"/>
                        <a:ea typeface="Arial"/>
                        <a:cs typeface="Arial"/>
                        <a:sym typeface="Arial"/>
                      </a:endParaRPr>
                    </a:p>
                  </a:txBody>
                  <a:tcPr marL="68575" marR="68575" marT="34300" marB="34300"/>
                </a:tc>
                <a:extLst>
                  <a:ext uri="{0D108BD9-81ED-4DB2-BD59-A6C34878D82A}">
                    <a16:rowId xmlns:a16="http://schemas.microsoft.com/office/drawing/2014/main" val="10005"/>
                  </a:ext>
                </a:extLst>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143"/>
                                        </p:tgtEl>
                                        <p:attrNameLst>
                                          <p:attrName>style.visibility</p:attrName>
                                        </p:attrNameLst>
                                      </p:cBhvr>
                                      <p:to>
                                        <p:strVal val="visible"/>
                                      </p:to>
                                    </p:set>
                                    <p:anim calcmode="lin" valueType="num">
                                      <p:cBhvr additive="base">
                                        <p:cTn id="10" dur="500" fill="hold"/>
                                        <p:tgtEl>
                                          <p:spTgt spid="143"/>
                                        </p:tgtEl>
                                        <p:attrNameLst>
                                          <p:attrName>ppt_x</p:attrName>
                                        </p:attrNameLst>
                                      </p:cBhvr>
                                      <p:tavLst>
                                        <p:tav tm="0">
                                          <p:val>
                                            <p:strVal val="#ppt_x"/>
                                          </p:val>
                                        </p:tav>
                                        <p:tav tm="100000">
                                          <p:val>
                                            <p:strVal val="#ppt_x"/>
                                          </p:val>
                                        </p:tav>
                                      </p:tavLst>
                                    </p:anim>
                                    <p:anim calcmode="lin" valueType="num">
                                      <p:cBhvr additive="base">
                                        <p:cTn id="11"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5"/>
          <p:cNvSpPr txBox="1">
            <a:spLocks noGrp="1"/>
          </p:cNvSpPr>
          <p:nvPr>
            <p:ph type="title"/>
          </p:nvPr>
        </p:nvSpPr>
        <p:spPr>
          <a:xfrm>
            <a:off x="396627" y="1652428"/>
            <a:ext cx="4398112" cy="1838643"/>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sz="5400">
                <a:latin typeface="Tahoma"/>
                <a:ea typeface="Tahoma"/>
                <a:cs typeface="Tahoma"/>
                <a:sym typeface="Tahoma"/>
              </a:rPr>
              <a:t>NEXT STEPS</a:t>
            </a:r>
            <a:endParaRPr sz="5400">
              <a:latin typeface="Tahoma"/>
              <a:ea typeface="Tahoma"/>
              <a:cs typeface="Tahoma"/>
              <a:sym typeface="Tahoma"/>
            </a:endParaRPr>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4" name="Google Shape;154;p16"/>
          <p:cNvSpPr txBox="1">
            <a:spLocks noGrp="1"/>
          </p:cNvSpPr>
          <p:nvPr>
            <p:ph type="title"/>
          </p:nvPr>
        </p:nvSpPr>
        <p:spPr>
          <a:xfrm>
            <a:off x="368921" y="91468"/>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a:solidFill>
                  <a:srgbClr val="002060"/>
                </a:solidFill>
              </a:rPr>
              <a:t>A five-stage process of self-assessment</a:t>
            </a:r>
            <a:br>
              <a:rPr lang="en-US" dirty="0">
                <a:solidFill>
                  <a:srgbClr val="002060"/>
                </a:solidFill>
              </a:rPr>
            </a:br>
            <a:r>
              <a:rPr lang="en-US" sz="2000" dirty="0">
                <a:solidFill>
                  <a:schemeClr val="lt1"/>
                </a:solidFill>
              </a:rPr>
              <a:t>(Leask, 2013)</a:t>
            </a:r>
            <a:endParaRPr sz="2000" dirty="0">
              <a:solidFill>
                <a:schemeClr val="lt1"/>
              </a:solidFill>
            </a:endParaRPr>
          </a:p>
        </p:txBody>
      </p:sp>
      <p:grpSp>
        <p:nvGrpSpPr>
          <p:cNvPr id="155" name="Google Shape;155;p16"/>
          <p:cNvGrpSpPr/>
          <p:nvPr/>
        </p:nvGrpSpPr>
        <p:grpSpPr>
          <a:xfrm>
            <a:off x="2559755" y="1176698"/>
            <a:ext cx="4024489" cy="3875334"/>
            <a:chOff x="799314" y="961"/>
            <a:chExt cx="3354370" cy="3238076"/>
          </a:xfrm>
        </p:grpSpPr>
        <p:sp>
          <p:nvSpPr>
            <p:cNvPr id="167" name="Google Shape;167;p16"/>
            <p:cNvSpPr txBox="1"/>
            <p:nvPr/>
          </p:nvSpPr>
          <p:spPr>
            <a:xfrm>
              <a:off x="2431887" y="2650855"/>
              <a:ext cx="181882" cy="19809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71" name="Google Shape;171;p16"/>
            <p:cNvSpPr txBox="1"/>
            <p:nvPr/>
          </p:nvSpPr>
          <p:spPr>
            <a:xfrm rot="4320000">
              <a:off x="1438719" y="1996596"/>
              <a:ext cx="181882" cy="19809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63" name="Google Shape;163;p16"/>
            <p:cNvSpPr txBox="1"/>
            <p:nvPr/>
          </p:nvSpPr>
          <p:spPr>
            <a:xfrm rot="-4320000">
              <a:off x="3361029" y="1908475"/>
              <a:ext cx="181882" cy="19809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59" name="Google Shape;159;p16"/>
            <p:cNvSpPr txBox="1"/>
            <p:nvPr/>
          </p:nvSpPr>
          <p:spPr>
            <a:xfrm rot="2160000">
              <a:off x="2942104" y="795399"/>
              <a:ext cx="181882" cy="19809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75" name="Google Shape;175;p16"/>
            <p:cNvSpPr txBox="1"/>
            <p:nvPr/>
          </p:nvSpPr>
          <p:spPr>
            <a:xfrm rot="-2160000">
              <a:off x="1754051" y="849862"/>
              <a:ext cx="181882" cy="19809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56" name="Google Shape;156;p16"/>
            <p:cNvSpPr/>
            <p:nvPr/>
          </p:nvSpPr>
          <p:spPr>
            <a:xfrm>
              <a:off x="1987367" y="961"/>
              <a:ext cx="978265" cy="978265"/>
            </a:xfrm>
            <a:prstGeom prst="ellipse">
              <a:avLst/>
            </a:prstGeom>
            <a:ln>
              <a:headEnd type="none" w="sm" len="sm"/>
              <a:tailEnd type="none" w="sm" len="s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7" name="Google Shape;157;p16"/>
            <p:cNvSpPr txBox="1"/>
            <p:nvPr/>
          </p:nvSpPr>
          <p:spPr>
            <a:xfrm>
              <a:off x="2130631" y="144225"/>
              <a:ext cx="691737" cy="691737"/>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600" b="0" i="0" u="none" strike="noStrike" cap="none" dirty="0">
                  <a:solidFill>
                    <a:schemeClr val="tx1"/>
                  </a:solidFill>
                  <a:latin typeface="Arial"/>
                  <a:ea typeface="Arial"/>
                  <a:cs typeface="Arial"/>
                  <a:sym typeface="Arial"/>
                </a:rPr>
                <a:t>Review and Reflect</a:t>
              </a:r>
              <a:endParaRPr sz="1600" b="0" i="0" u="none" strike="noStrike" cap="none" dirty="0">
                <a:solidFill>
                  <a:schemeClr val="tx1"/>
                </a:solidFill>
                <a:latin typeface="Arial"/>
                <a:ea typeface="Arial"/>
                <a:cs typeface="Arial"/>
                <a:sym typeface="Arial"/>
              </a:endParaRPr>
            </a:p>
          </p:txBody>
        </p:sp>
        <p:sp>
          <p:nvSpPr>
            <p:cNvPr id="158" name="Google Shape;158;p16"/>
            <p:cNvSpPr/>
            <p:nvPr/>
          </p:nvSpPr>
          <p:spPr>
            <a:xfrm rot="2160000">
              <a:off x="2934661" y="752275"/>
              <a:ext cx="259831" cy="330164"/>
            </a:xfrm>
            <a:prstGeom prst="rightArrow">
              <a:avLst>
                <a:gd name="adj1" fmla="val 60000"/>
                <a:gd name="adj2" fmla="val 50000"/>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16"/>
            <p:cNvSpPr/>
            <p:nvPr/>
          </p:nvSpPr>
          <p:spPr>
            <a:xfrm>
              <a:off x="3175419" y="864132"/>
              <a:ext cx="978265" cy="978265"/>
            </a:xfrm>
            <a:prstGeom prst="ellipse">
              <a:avLst/>
            </a:prstGeom>
            <a:ln>
              <a:headEnd type="none" w="sm" len="sm"/>
              <a:tailEnd type="none" w="sm" len="s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1" name="Google Shape;161;p16"/>
            <p:cNvSpPr txBox="1"/>
            <p:nvPr/>
          </p:nvSpPr>
          <p:spPr>
            <a:xfrm>
              <a:off x="3318683" y="1007396"/>
              <a:ext cx="691737" cy="691737"/>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16500" tIns="16500" rIns="16500" bIns="16500" anchor="ctr" anchorCtr="0">
              <a:noAutofit/>
            </a:bodyPr>
            <a:lstStyle>
              <a:defPPr marR="0" lvl="0" algn="l" rtl="0">
                <a:lnSpc>
                  <a:spcPct val="100000"/>
                </a:lnSpc>
                <a:spcBef>
                  <a:spcPts val="0"/>
                </a:spcBef>
                <a:spcAft>
                  <a:spcPts val="0"/>
                </a:spcAft>
              </a:defPPr>
              <a:lvl1pPr marL="0" indent="0" algn="ctr">
                <a:lnSpc>
                  <a:spcPct val="90000"/>
                </a:lnSpc>
                <a:buSzPts val="1300"/>
                <a:buNone/>
                <a:defRPr sz="1600">
                  <a:solidFill>
                    <a:schemeClr val="tx1"/>
                  </a:solidFill>
                  <a:latin typeface="Arial"/>
                  <a:ea typeface="Arial"/>
                  <a:cs typeface="Aria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t>Imagine</a:t>
              </a:r>
              <a:endParaRPr/>
            </a:p>
          </p:txBody>
        </p:sp>
        <p:sp>
          <p:nvSpPr>
            <p:cNvPr id="162" name="Google Shape;162;p16"/>
            <p:cNvSpPr/>
            <p:nvPr/>
          </p:nvSpPr>
          <p:spPr>
            <a:xfrm rot="6480000">
              <a:off x="3310011" y="1879509"/>
              <a:ext cx="259831" cy="330164"/>
            </a:xfrm>
            <a:prstGeom prst="rightArrow">
              <a:avLst>
                <a:gd name="adj1" fmla="val 60000"/>
                <a:gd name="adj2" fmla="val 50000"/>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16"/>
            <p:cNvSpPr/>
            <p:nvPr/>
          </p:nvSpPr>
          <p:spPr>
            <a:xfrm>
              <a:off x="2721623" y="2260772"/>
              <a:ext cx="978265" cy="978265"/>
            </a:xfrm>
            <a:prstGeom prst="ellipse">
              <a:avLst/>
            </a:prstGeom>
            <a:ln>
              <a:headEnd type="none" w="sm" len="sm"/>
              <a:tailEnd type="none" w="sm" len="s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5" name="Google Shape;165;p16"/>
            <p:cNvSpPr txBox="1"/>
            <p:nvPr/>
          </p:nvSpPr>
          <p:spPr>
            <a:xfrm>
              <a:off x="2864887" y="2404036"/>
              <a:ext cx="691737" cy="691737"/>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16500" tIns="16500" rIns="16500" bIns="16500" anchor="ctr" anchorCtr="0">
              <a:noAutofit/>
            </a:bodyPr>
            <a:lstStyle>
              <a:defPPr marR="0" lvl="0" algn="l" rtl="0">
                <a:lnSpc>
                  <a:spcPct val="100000"/>
                </a:lnSpc>
                <a:spcBef>
                  <a:spcPts val="0"/>
                </a:spcBef>
                <a:spcAft>
                  <a:spcPts val="0"/>
                </a:spcAft>
                <a:defRPr/>
              </a:defPPr>
              <a:lvl1pPr marL="0" indent="0" algn="ctr">
                <a:lnSpc>
                  <a:spcPct val="90000"/>
                </a:lnSpc>
                <a:buSzPts val="1300"/>
                <a:buNone/>
                <a:defRPr sz="1600">
                  <a:solidFill>
                    <a:schemeClr val="tx1"/>
                  </a:solidFill>
                  <a:latin typeface="Arial"/>
                  <a:ea typeface="Arial"/>
                  <a:cs typeface="Aria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Revise and Plan</a:t>
              </a:r>
              <a:endParaRPr dirty="0"/>
            </a:p>
          </p:txBody>
        </p:sp>
        <p:sp>
          <p:nvSpPr>
            <p:cNvPr id="166" name="Google Shape;166;p16"/>
            <p:cNvSpPr/>
            <p:nvPr/>
          </p:nvSpPr>
          <p:spPr>
            <a:xfrm rot="10800000">
              <a:off x="2353938" y="2584822"/>
              <a:ext cx="259831" cy="330164"/>
            </a:xfrm>
            <a:prstGeom prst="rightArrow">
              <a:avLst>
                <a:gd name="adj1" fmla="val 60000"/>
                <a:gd name="adj2" fmla="val 50000"/>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16"/>
            <p:cNvSpPr/>
            <p:nvPr/>
          </p:nvSpPr>
          <p:spPr>
            <a:xfrm>
              <a:off x="1253110" y="2260772"/>
              <a:ext cx="978265" cy="978265"/>
            </a:xfrm>
            <a:prstGeom prst="ellipse">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9" name="Google Shape;169;p16"/>
            <p:cNvSpPr txBox="1"/>
            <p:nvPr/>
          </p:nvSpPr>
          <p:spPr>
            <a:xfrm>
              <a:off x="1396374" y="2404036"/>
              <a:ext cx="691737" cy="69173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600" b="0" i="0" u="none" strike="noStrike" cap="none">
                  <a:solidFill>
                    <a:schemeClr val="lt1"/>
                  </a:solidFill>
                  <a:latin typeface="Arial"/>
                  <a:ea typeface="Arial"/>
                  <a:cs typeface="Arial"/>
                  <a:sym typeface="Arial"/>
                </a:rPr>
                <a:t>Act</a:t>
              </a:r>
              <a:endParaRPr sz="1600" b="0" i="0" u="none" strike="noStrike" cap="none">
                <a:solidFill>
                  <a:srgbClr val="000000"/>
                </a:solidFill>
                <a:latin typeface="Arial"/>
                <a:ea typeface="Arial"/>
                <a:cs typeface="Arial"/>
                <a:sym typeface="Arial"/>
              </a:endParaRPr>
            </a:p>
          </p:txBody>
        </p:sp>
        <p:sp>
          <p:nvSpPr>
            <p:cNvPr id="170" name="Google Shape;170;p16"/>
            <p:cNvSpPr/>
            <p:nvPr/>
          </p:nvSpPr>
          <p:spPr>
            <a:xfrm rot="-6480000">
              <a:off x="1387701" y="1893496"/>
              <a:ext cx="259831" cy="330164"/>
            </a:xfrm>
            <a:prstGeom prst="rightArrow">
              <a:avLst>
                <a:gd name="adj1" fmla="val 60000"/>
                <a:gd name="adj2" fmla="val 50000"/>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16"/>
            <p:cNvSpPr/>
            <p:nvPr/>
          </p:nvSpPr>
          <p:spPr>
            <a:xfrm>
              <a:off x="799314" y="864132"/>
              <a:ext cx="978265" cy="978265"/>
            </a:xfrm>
            <a:prstGeom prst="ellipse">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3" name="Google Shape;173;p16"/>
            <p:cNvSpPr txBox="1"/>
            <p:nvPr/>
          </p:nvSpPr>
          <p:spPr>
            <a:xfrm>
              <a:off x="942578" y="1007396"/>
              <a:ext cx="691737" cy="69173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600" b="0" i="0" u="none" strike="noStrike" cap="none" dirty="0">
                  <a:solidFill>
                    <a:schemeClr val="lt1"/>
                  </a:solidFill>
                  <a:latin typeface="Arial"/>
                  <a:ea typeface="Arial"/>
                  <a:cs typeface="Arial"/>
                  <a:sym typeface="Arial"/>
                </a:rPr>
                <a:t>Evaluate</a:t>
              </a:r>
              <a:endParaRPr sz="1600" b="0" i="0" u="none" strike="noStrike" cap="none" dirty="0">
                <a:solidFill>
                  <a:srgbClr val="000000"/>
                </a:solidFill>
                <a:latin typeface="Arial"/>
                <a:ea typeface="Arial"/>
                <a:cs typeface="Arial"/>
                <a:sym typeface="Arial"/>
              </a:endParaRPr>
            </a:p>
          </p:txBody>
        </p:sp>
        <p:sp>
          <p:nvSpPr>
            <p:cNvPr id="174" name="Google Shape;174;p16"/>
            <p:cNvSpPr/>
            <p:nvPr/>
          </p:nvSpPr>
          <p:spPr>
            <a:xfrm rot="-2160000">
              <a:off x="1746608" y="760920"/>
              <a:ext cx="259831" cy="330164"/>
            </a:xfrm>
            <a:prstGeom prst="rightArrow">
              <a:avLst>
                <a:gd name="adj1" fmla="val 60000"/>
                <a:gd name="adj2" fmla="val 50000"/>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4"/>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155"/>
                                        </p:tgtEl>
                                        <p:attrNameLst>
                                          <p:attrName>style.visibility</p:attrName>
                                        </p:attrNameLst>
                                      </p:cBhvr>
                                      <p:to>
                                        <p:strVal val="visible"/>
                                      </p:to>
                                    </p:set>
                                    <p:anim calcmode="lin" valueType="num">
                                      <p:cBhvr additive="base">
                                        <p:cTn id="10" dur="500" fill="hold"/>
                                        <p:tgtEl>
                                          <p:spTgt spid="155"/>
                                        </p:tgtEl>
                                        <p:attrNameLst>
                                          <p:attrName>ppt_x</p:attrName>
                                        </p:attrNameLst>
                                      </p:cBhvr>
                                      <p:tavLst>
                                        <p:tav tm="0">
                                          <p:val>
                                            <p:strVal val="#ppt_x"/>
                                          </p:val>
                                        </p:tav>
                                        <p:tav tm="100000">
                                          <p:val>
                                            <p:strVal val="#ppt_x"/>
                                          </p:val>
                                        </p:tav>
                                      </p:tavLst>
                                    </p:anim>
                                    <p:anim calcmode="lin" valueType="num">
                                      <p:cBhvr additive="base">
                                        <p:cTn id="11" dur="500" fill="hold"/>
                                        <p:tgtEl>
                                          <p:spTgt spid="1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4"/>
          <p:cNvSpPr txBox="1">
            <a:spLocks noGrp="1"/>
          </p:cNvSpPr>
          <p:nvPr>
            <p:ph type="title"/>
          </p:nvPr>
        </p:nvSpPr>
        <p:spPr>
          <a:xfrm>
            <a:off x="235311" y="128244"/>
            <a:ext cx="8802671"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a:solidFill>
                  <a:srgbClr val="002060"/>
                </a:solidFill>
              </a:rPr>
              <a:t>Time for discussion: Break out session! </a:t>
            </a:r>
            <a:endParaRPr dirty="0">
              <a:solidFill>
                <a:srgbClr val="002060"/>
              </a:solidFill>
            </a:endParaRPr>
          </a:p>
        </p:txBody>
      </p:sp>
      <p:sp>
        <p:nvSpPr>
          <p:cNvPr id="239" name="Google Shape;239;p24"/>
          <p:cNvSpPr txBox="1">
            <a:spLocks noGrp="1"/>
          </p:cNvSpPr>
          <p:nvPr>
            <p:ph type="body" idx="2"/>
          </p:nvPr>
        </p:nvSpPr>
        <p:spPr>
          <a:xfrm>
            <a:off x="132525" y="700944"/>
            <a:ext cx="9011400" cy="5571840"/>
          </a:xfrm>
          <a:prstGeom prst="rect">
            <a:avLst/>
          </a:prstGeom>
          <a:noFill/>
          <a:ln>
            <a:noFill/>
          </a:ln>
        </p:spPr>
        <p:txBody>
          <a:bodyPr spcFirstLastPara="1" wrap="square" lIns="91425" tIns="91425" rIns="91425" bIns="91425" anchor="t" anchorCtr="0">
            <a:noAutofit/>
          </a:bodyPr>
          <a:lstStyle/>
          <a:p>
            <a:pPr marL="514350" indent="-285750"/>
            <a:r>
              <a:rPr lang="en-US" sz="2000" dirty="0">
                <a:solidFill>
                  <a:schemeClr val="bg1"/>
                </a:solidFill>
              </a:rPr>
              <a:t>Let’s break into three groups: students, faculty, administrators</a:t>
            </a:r>
          </a:p>
          <a:p>
            <a:pPr marL="514350" indent="-285750"/>
            <a:r>
              <a:rPr lang="en-US" sz="2000" dirty="0">
                <a:solidFill>
                  <a:schemeClr val="bg1"/>
                </a:solidFill>
              </a:rPr>
              <a:t>Each group will have a moderator from NUGSE who will help with the  discussion</a:t>
            </a:r>
          </a:p>
          <a:p>
            <a:pPr marL="514350" indent="-285750"/>
            <a:r>
              <a:rPr lang="en-US" sz="2000" dirty="0">
                <a:solidFill>
                  <a:schemeClr val="bg1"/>
                </a:solidFill>
              </a:rPr>
              <a:t>You will have one and half an hour for discussion and preparations of the results of discussion with a coffee break in between</a:t>
            </a:r>
          </a:p>
          <a:p>
            <a:pPr marL="514350" indent="-285750"/>
            <a:r>
              <a:rPr lang="en-US" sz="2000" dirty="0">
                <a:solidFill>
                  <a:schemeClr val="accent1"/>
                </a:solidFill>
              </a:rPr>
              <a:t>Summarize your ideas (the template for summaries will be provided) and give them to your facilitator before lunch</a:t>
            </a:r>
          </a:p>
          <a:p>
            <a:pPr marL="514350" indent="-285750"/>
            <a:r>
              <a:rPr lang="en-US" sz="2000" dirty="0">
                <a:solidFill>
                  <a:schemeClr val="accent1"/>
                </a:solidFill>
              </a:rPr>
              <a:t>After lunch the groups return back to the main room and hear the summary of reports from groups and </a:t>
            </a:r>
            <a:r>
              <a:rPr lang="en-US" sz="2000">
                <a:solidFill>
                  <a:schemeClr val="accent1"/>
                </a:solidFill>
              </a:rPr>
              <a:t>additional recommendations</a:t>
            </a:r>
            <a:endParaRPr lang="en-US" sz="2000" dirty="0">
              <a:solidFill>
                <a:schemeClr val="accent1"/>
              </a:solidFill>
            </a:endParaRPr>
          </a:p>
          <a:p>
            <a:pPr marL="514350" indent="-285750"/>
            <a:r>
              <a:rPr lang="en-US" sz="2000" dirty="0">
                <a:solidFill>
                  <a:schemeClr val="bg1"/>
                </a:solidFill>
              </a:rPr>
              <a:t>Finally, based on the ideas from all the groups and our recommendations, the working group (administrators and volunteers from students and faculty) draft an action plan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4"/>
          <p:cNvSpPr txBox="1">
            <a:spLocks noGrp="1"/>
          </p:cNvSpPr>
          <p:nvPr>
            <p:ph type="title"/>
          </p:nvPr>
        </p:nvSpPr>
        <p:spPr>
          <a:xfrm>
            <a:off x="235311" y="128244"/>
            <a:ext cx="8802671"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a:solidFill>
                  <a:srgbClr val="002060"/>
                </a:solidFill>
              </a:rPr>
              <a:t>What to discuss in groups? </a:t>
            </a:r>
            <a:endParaRPr dirty="0">
              <a:solidFill>
                <a:srgbClr val="002060"/>
              </a:solidFill>
            </a:endParaRPr>
          </a:p>
        </p:txBody>
      </p:sp>
      <p:sp>
        <p:nvSpPr>
          <p:cNvPr id="239" name="Google Shape;239;p24"/>
          <p:cNvSpPr txBox="1">
            <a:spLocks noGrp="1"/>
          </p:cNvSpPr>
          <p:nvPr>
            <p:ph type="body" idx="2"/>
          </p:nvPr>
        </p:nvSpPr>
        <p:spPr>
          <a:xfrm>
            <a:off x="132525" y="700944"/>
            <a:ext cx="9011400" cy="4968336"/>
          </a:xfrm>
          <a:prstGeom prst="rect">
            <a:avLst/>
          </a:prstGeom>
          <a:noFill/>
          <a:ln>
            <a:noFill/>
          </a:ln>
        </p:spPr>
        <p:txBody>
          <a:bodyPr spcFirstLastPara="1" wrap="square" lIns="91425" tIns="91425" rIns="91425" bIns="91425" anchor="t" anchorCtr="0">
            <a:noAutofit/>
          </a:bodyPr>
          <a:lstStyle/>
          <a:p>
            <a:pPr marL="514350" indent="-285750"/>
            <a:r>
              <a:rPr lang="en-US" sz="2200" b="1" u="sng" dirty="0">
                <a:solidFill>
                  <a:schemeClr val="bg1"/>
                </a:solidFill>
              </a:rPr>
              <a:t>Review and reflect </a:t>
            </a:r>
            <a:r>
              <a:rPr lang="en-US" sz="2200" dirty="0">
                <a:solidFill>
                  <a:schemeClr val="bg1"/>
                </a:solidFill>
              </a:rPr>
              <a:t>- Each group separately reviews the findings from the research and reflects on them from the point of their applicability to your university. Reflect on the  existing issues in your university with postgraduate research programs with English as a medium of instruction (EMI), resources you have, the challenges that you want to address. </a:t>
            </a:r>
          </a:p>
          <a:p>
            <a:pPr marL="514350" indent="-285750"/>
            <a:r>
              <a:rPr lang="en-US" sz="2200" b="1" u="sng" dirty="0">
                <a:solidFill>
                  <a:schemeClr val="bg1"/>
                </a:solidFill>
              </a:rPr>
              <a:t>Imagine</a:t>
            </a:r>
            <a:r>
              <a:rPr lang="en-US" sz="2200" b="1" dirty="0">
                <a:solidFill>
                  <a:schemeClr val="bg1"/>
                </a:solidFill>
              </a:rPr>
              <a:t> </a:t>
            </a:r>
            <a:r>
              <a:rPr lang="en-US" sz="2200" dirty="0">
                <a:solidFill>
                  <a:schemeClr val="bg1"/>
                </a:solidFill>
              </a:rPr>
              <a:t>- Imagine the steps that need to be taken from your point of view of each group to deal with the challenges that you outline, institutional supports that are in need  to help students develop better their academic skills in three languages. </a:t>
            </a:r>
          </a:p>
        </p:txBody>
      </p:sp>
    </p:spTree>
    <p:extLst>
      <p:ext uri="{BB962C8B-B14F-4D97-AF65-F5344CB8AC3E}">
        <p14:creationId xmlns:p14="http://schemas.microsoft.com/office/powerpoint/2010/main" val="38095831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38"/>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39">
                                            <p:txEl>
                                              <p:pRg st="0" end="0"/>
                                            </p:txEl>
                                          </p:spTgt>
                                        </p:tgtEl>
                                        <p:attrNameLst>
                                          <p:attrName>style.visibility</p:attrName>
                                        </p:attrNameLst>
                                      </p:cBhvr>
                                      <p:to>
                                        <p:strVal val="visible"/>
                                      </p:to>
                                    </p:set>
                                    <p:animEffect transition="in" filter="fade">
                                      <p:cBhvr>
                                        <p:cTn id="10" dur="500"/>
                                        <p:tgtEl>
                                          <p:spTgt spid="239">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39">
                                            <p:txEl>
                                              <p:pRg st="1" end="1"/>
                                            </p:txEl>
                                          </p:spTgt>
                                        </p:tgtEl>
                                        <p:attrNameLst>
                                          <p:attrName>style.visibility</p:attrName>
                                        </p:attrNameLst>
                                      </p:cBhvr>
                                      <p:to>
                                        <p:strVal val="visible"/>
                                      </p:to>
                                    </p:set>
                                    <p:animEffect transition="in" filter="fade">
                                      <p:cBhvr>
                                        <p:cTn id="14" dur="500"/>
                                        <p:tgtEl>
                                          <p:spTgt spid="2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p:bldP spid="239"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4"/>
          <p:cNvSpPr txBox="1">
            <a:spLocks noGrp="1"/>
          </p:cNvSpPr>
          <p:nvPr>
            <p:ph type="title"/>
          </p:nvPr>
        </p:nvSpPr>
        <p:spPr>
          <a:xfrm>
            <a:off x="235311" y="128244"/>
            <a:ext cx="8802671"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a:solidFill>
                  <a:srgbClr val="002060"/>
                </a:solidFill>
              </a:rPr>
              <a:t>Template for summaries</a:t>
            </a:r>
            <a:endParaRPr dirty="0">
              <a:solidFill>
                <a:srgbClr val="00206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072603859"/>
              </p:ext>
            </p:extLst>
          </p:nvPr>
        </p:nvGraphicFramePr>
        <p:xfrm>
          <a:off x="108143" y="713057"/>
          <a:ext cx="8802672" cy="3871054"/>
        </p:xfrm>
        <a:graphic>
          <a:graphicData uri="http://schemas.openxmlformats.org/drawingml/2006/table">
            <a:tbl>
              <a:tblPr firstRow="1" bandRow="1">
                <a:tableStyleId>{DF91F6CD-16AE-45B5-B9BD-5570DB74BADF}</a:tableStyleId>
              </a:tblPr>
              <a:tblGrid>
                <a:gridCol w="2200668">
                  <a:extLst>
                    <a:ext uri="{9D8B030D-6E8A-4147-A177-3AD203B41FA5}">
                      <a16:colId xmlns:a16="http://schemas.microsoft.com/office/drawing/2014/main" val="20000"/>
                    </a:ext>
                  </a:extLst>
                </a:gridCol>
                <a:gridCol w="2200668">
                  <a:extLst>
                    <a:ext uri="{9D8B030D-6E8A-4147-A177-3AD203B41FA5}">
                      <a16:colId xmlns:a16="http://schemas.microsoft.com/office/drawing/2014/main" val="20001"/>
                    </a:ext>
                  </a:extLst>
                </a:gridCol>
                <a:gridCol w="2200668">
                  <a:extLst>
                    <a:ext uri="{9D8B030D-6E8A-4147-A177-3AD203B41FA5}">
                      <a16:colId xmlns:a16="http://schemas.microsoft.com/office/drawing/2014/main" val="20002"/>
                    </a:ext>
                  </a:extLst>
                </a:gridCol>
                <a:gridCol w="2200668">
                  <a:extLst>
                    <a:ext uri="{9D8B030D-6E8A-4147-A177-3AD203B41FA5}">
                      <a16:colId xmlns:a16="http://schemas.microsoft.com/office/drawing/2014/main" val="20003"/>
                    </a:ext>
                  </a:extLst>
                </a:gridCol>
              </a:tblGrid>
              <a:tr h="828056">
                <a:tc>
                  <a:txBody>
                    <a:bodyPr/>
                    <a:lstStyle/>
                    <a:p>
                      <a:r>
                        <a:rPr lang="en-US" b="1" dirty="0"/>
                        <a:t>Aspects</a:t>
                      </a:r>
                    </a:p>
                  </a:txBody>
                  <a:tcPr/>
                </a:tc>
                <a:tc>
                  <a:txBody>
                    <a:bodyPr/>
                    <a:lstStyle/>
                    <a:p>
                      <a:r>
                        <a:rPr lang="en-US" b="1" dirty="0"/>
                        <a:t>Resources we have</a:t>
                      </a:r>
                    </a:p>
                  </a:txBody>
                  <a:tcPr/>
                </a:tc>
                <a:tc>
                  <a:txBody>
                    <a:bodyPr/>
                    <a:lstStyle/>
                    <a:p>
                      <a:r>
                        <a:rPr lang="en-US" sz="1400" b="1" dirty="0">
                          <a:effectLst/>
                          <a:latin typeface="Calibri" panose="020F0502020204030204" pitchFamily="34" charset="0"/>
                          <a:ea typeface="Calibri" panose="020F0502020204030204" pitchFamily="34" charset="0"/>
                          <a:cs typeface="Times New Roman" panose="02020603050405020304" pitchFamily="18" charset="0"/>
                        </a:rPr>
                        <a:t>Challenges we want to address</a:t>
                      </a:r>
                      <a:endParaRPr lang="en-US" dirty="0"/>
                    </a:p>
                  </a:txBody>
                  <a:tcPr/>
                </a:tc>
                <a:tc>
                  <a:txBody>
                    <a:bodyPr/>
                    <a:lstStyle/>
                    <a:p>
                      <a:r>
                        <a:rPr lang="en-US" sz="1400" b="1" dirty="0">
                          <a:effectLst/>
                          <a:latin typeface="Calibri" panose="020F0502020204030204" pitchFamily="34" charset="0"/>
                          <a:ea typeface="Calibri" panose="020F0502020204030204" pitchFamily="34" charset="0"/>
                          <a:cs typeface="Times New Roman" panose="02020603050405020304" pitchFamily="18" charset="0"/>
                        </a:rPr>
                        <a:t>How we imagine the way forward</a:t>
                      </a:r>
                      <a:endParaRPr lang="en-US" dirty="0"/>
                    </a:p>
                  </a:txBody>
                  <a:tcPr/>
                </a:tc>
                <a:extLst>
                  <a:ext uri="{0D108BD9-81ED-4DB2-BD59-A6C34878D82A}">
                    <a16:rowId xmlns:a16="http://schemas.microsoft.com/office/drawing/2014/main" val="10000"/>
                  </a:ext>
                </a:extLst>
              </a:tr>
              <a:tr h="699470">
                <a:tc>
                  <a:txBody>
                    <a:bodyPr/>
                    <a:lstStyle/>
                    <a:p>
                      <a:r>
                        <a:rPr lang="en-US" sz="1400" b="0" i="0" u="none" strike="noStrike" cap="none" dirty="0">
                          <a:solidFill>
                            <a:srgbClr val="000000"/>
                          </a:solidFill>
                          <a:effectLst/>
                          <a:latin typeface="+mn-lt"/>
                          <a:ea typeface="Arial"/>
                          <a:cs typeface="Arial"/>
                          <a:sym typeface="Arial"/>
                        </a:rPr>
                        <a:t>Genre Knowledge in 3 Languages at Our University</a:t>
                      </a:r>
                      <a:endParaRPr lang="en-US" sz="1400" dirty="0">
                        <a:latin typeface="+mn-lt"/>
                      </a:endParaRP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706737">
                <a:tc>
                  <a:txBody>
                    <a:bodyPr/>
                    <a:lstStyle/>
                    <a:p>
                      <a:r>
                        <a:rPr lang="en-US" sz="1400" dirty="0">
                          <a:effectLst/>
                          <a:latin typeface="+mn-lt"/>
                          <a:ea typeface="Calibri" panose="020F0502020204030204" pitchFamily="34" charset="0"/>
                          <a:cs typeface="Times New Roman" panose="02020603050405020304" pitchFamily="18" charset="0"/>
                        </a:rPr>
                        <a:t>Transfer Among Languages at Our University</a:t>
                      </a:r>
                      <a:endParaRPr lang="en-US" sz="1400" dirty="0">
                        <a:latin typeface="+mn-lt"/>
                      </a:endParaRP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459667">
                <a:tc>
                  <a:txBody>
                    <a:bodyPr/>
                    <a:lstStyle/>
                    <a:p>
                      <a:r>
                        <a:rPr lang="en-US" sz="1400" b="0" i="0" u="none" strike="noStrike" cap="none" dirty="0">
                          <a:solidFill>
                            <a:srgbClr val="000000"/>
                          </a:solidFill>
                          <a:effectLst/>
                          <a:latin typeface="+mn-lt"/>
                          <a:ea typeface="Arial"/>
                          <a:cs typeface="Arial"/>
                          <a:sym typeface="Arial"/>
                        </a:rPr>
                        <a:t>Pedagogical Policies and Practices</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498625">
                <a:tc>
                  <a:txBody>
                    <a:bodyPr/>
                    <a:lstStyle/>
                    <a:p>
                      <a:r>
                        <a:rPr lang="en-US" sz="1400" dirty="0">
                          <a:latin typeface="+mn-lt"/>
                        </a:rPr>
                        <a:t>Institutional Resources at Our University</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543638">
                <a:tc>
                  <a:txBody>
                    <a:bodyPr/>
                    <a:lstStyle/>
                    <a:p>
                      <a:r>
                        <a:rPr lang="en-US" sz="1400" dirty="0">
                          <a:latin typeface="+mn-lt"/>
                        </a:rPr>
                        <a:t>Institutional Policies at Our University</a:t>
                      </a:r>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595734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title"/>
          </p:nvPr>
        </p:nvSpPr>
        <p:spPr>
          <a:xfrm>
            <a:off x="336932" y="98942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dirty="0">
                <a:solidFill>
                  <a:srgbClr val="002855"/>
                </a:solidFill>
              </a:rPr>
              <a:t>Today’s Plan</a:t>
            </a:r>
            <a:endParaRPr dirty="0">
              <a:solidFill>
                <a:srgbClr val="002855"/>
              </a:solidFill>
            </a:endParaRPr>
          </a:p>
        </p:txBody>
      </p:sp>
      <p:sp>
        <p:nvSpPr>
          <p:cNvPr id="46" name="Google Shape;46;p2"/>
          <p:cNvSpPr txBox="1"/>
          <p:nvPr/>
        </p:nvSpPr>
        <p:spPr>
          <a:xfrm>
            <a:off x="336932" y="1633953"/>
            <a:ext cx="8520600" cy="572700"/>
          </a:xfrm>
          <a:prstGeom prst="rect">
            <a:avLst/>
          </a:prstGeom>
          <a:noFill/>
          <a:ln>
            <a:noFill/>
          </a:ln>
        </p:spPr>
        <p:txBody>
          <a:bodyPr spcFirstLastPara="1" wrap="square" lIns="91425" tIns="91425" rIns="91425" bIns="91425" anchor="t" anchorCtr="0">
            <a:noAutofit/>
          </a:bodyPr>
          <a:lstStyle/>
          <a:p>
            <a:pPr marL="514350" marR="0" lvl="0" indent="-514350" algn="l" rtl="0">
              <a:lnSpc>
                <a:spcPct val="100000"/>
              </a:lnSpc>
              <a:spcBef>
                <a:spcPts val="0"/>
              </a:spcBef>
              <a:spcAft>
                <a:spcPts val="0"/>
              </a:spcAft>
              <a:buClr>
                <a:srgbClr val="002855"/>
              </a:buClr>
              <a:buSzPts val="2800"/>
              <a:buFont typeface="Arial"/>
              <a:buAutoNum type="arabicPeriod"/>
            </a:pPr>
            <a:r>
              <a:rPr lang="en-US" sz="2800" b="0" i="0" u="none" strike="noStrike" cap="none" dirty="0">
                <a:solidFill>
                  <a:srgbClr val="002855"/>
                </a:solidFill>
                <a:latin typeface="Arial"/>
                <a:ea typeface="Arial"/>
                <a:cs typeface="Arial"/>
                <a:sym typeface="Arial"/>
              </a:rPr>
              <a:t>Present our research study and research findings from across 6 universities in Kazakhstan</a:t>
            </a:r>
            <a:endParaRPr sz="1400" b="0" i="0" u="none" strike="noStrike" cap="none" dirty="0">
              <a:solidFill>
                <a:srgbClr val="000000"/>
              </a:solidFill>
              <a:latin typeface="Arial"/>
              <a:ea typeface="Arial"/>
              <a:cs typeface="Arial"/>
              <a:sym typeface="Arial"/>
            </a:endParaRPr>
          </a:p>
          <a:p>
            <a:pPr marL="514350" marR="0" lvl="0" indent="-514350" algn="l" rtl="0">
              <a:lnSpc>
                <a:spcPct val="100000"/>
              </a:lnSpc>
              <a:spcBef>
                <a:spcPts val="0"/>
              </a:spcBef>
              <a:spcAft>
                <a:spcPts val="0"/>
              </a:spcAft>
              <a:buClr>
                <a:srgbClr val="002855"/>
              </a:buClr>
              <a:buSzPts val="2800"/>
              <a:buFont typeface="Arial"/>
              <a:buAutoNum type="arabicPeriod"/>
            </a:pPr>
            <a:r>
              <a:rPr lang="en-US" sz="2800" b="0" i="0" u="none" strike="noStrike" cap="none" dirty="0">
                <a:solidFill>
                  <a:srgbClr val="002855"/>
                </a:solidFill>
                <a:latin typeface="Arial"/>
                <a:ea typeface="Arial"/>
                <a:cs typeface="Arial"/>
                <a:sym typeface="Arial"/>
              </a:rPr>
              <a:t>Prepare and facilitate discussions among three groups—students, faculty, and administrators about the findings</a:t>
            </a:r>
            <a:endParaRPr sz="1400" b="0" i="0" u="none" strike="noStrike" cap="none" dirty="0">
              <a:solidFill>
                <a:srgbClr val="000000"/>
              </a:solidFill>
              <a:latin typeface="Arial"/>
              <a:ea typeface="Arial"/>
              <a:cs typeface="Arial"/>
              <a:sym typeface="Arial"/>
            </a:endParaRPr>
          </a:p>
          <a:p>
            <a:pPr marL="514350" marR="0" lvl="0" indent="-514350" algn="l" rtl="0">
              <a:lnSpc>
                <a:spcPct val="100000"/>
              </a:lnSpc>
              <a:spcBef>
                <a:spcPts val="0"/>
              </a:spcBef>
              <a:spcAft>
                <a:spcPts val="0"/>
              </a:spcAft>
              <a:buClr>
                <a:srgbClr val="002855"/>
              </a:buClr>
              <a:buSzPts val="2800"/>
              <a:buFont typeface="Arial"/>
              <a:buAutoNum type="arabicPeriod"/>
            </a:pPr>
            <a:r>
              <a:rPr lang="en-US" sz="2800" b="0" i="0" u="none" strike="noStrike" cap="none" dirty="0">
                <a:solidFill>
                  <a:srgbClr val="002855"/>
                </a:solidFill>
                <a:latin typeface="Arial"/>
                <a:ea typeface="Arial"/>
                <a:cs typeface="Arial"/>
                <a:sym typeface="Arial"/>
              </a:rPr>
              <a:t>Synthesize discussions and help you develop an action plan</a:t>
            </a:r>
            <a:endParaRPr sz="1400" b="0" i="0" u="none" strike="noStrike" cap="none" dirty="0">
              <a:solidFill>
                <a:srgbClr val="000000"/>
              </a:solidFill>
              <a:latin typeface="Arial"/>
              <a:ea typeface="Arial"/>
              <a:cs typeface="Arial"/>
              <a:sym typeface="Arial"/>
            </a:endParaRPr>
          </a:p>
          <a:p>
            <a:pPr marL="457200" marR="0" lvl="0" indent="-279400" algn="l" rtl="0">
              <a:lnSpc>
                <a:spcPct val="100000"/>
              </a:lnSpc>
              <a:spcBef>
                <a:spcPts val="0"/>
              </a:spcBef>
              <a:spcAft>
                <a:spcPts val="0"/>
              </a:spcAft>
              <a:buClr>
                <a:srgbClr val="002855"/>
              </a:buClr>
              <a:buSzPts val="2800"/>
              <a:buFont typeface="Noto Sans Symbols"/>
              <a:buNone/>
            </a:pPr>
            <a:endParaRPr sz="2800" b="0" i="0" u="none" strike="noStrike" cap="none" dirty="0">
              <a:solidFill>
                <a:srgbClr val="002855"/>
              </a:solidFill>
              <a:latin typeface="Arial"/>
              <a:ea typeface="Arial"/>
              <a:cs typeface="Arial"/>
              <a:sym typeface="Aria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6">
                                            <p:txEl>
                                              <p:pRg st="1" end="1"/>
                                            </p:txEl>
                                          </p:spTgt>
                                        </p:tgtEl>
                                        <p:attrNameLst>
                                          <p:attrName>style.visibility</p:attrName>
                                        </p:attrNameLst>
                                      </p:cBhvr>
                                      <p:to>
                                        <p:strVal val="visible"/>
                                      </p:to>
                                    </p:set>
                                    <p:animEffect transition="in" filter="fade">
                                      <p:cBhvr>
                                        <p:cTn id="15" dur="500"/>
                                        <p:tgtEl>
                                          <p:spTgt spid="46">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6">
                                            <p:txEl>
                                              <p:pRg st="2" end="2"/>
                                            </p:txEl>
                                          </p:spTgt>
                                        </p:tgtEl>
                                        <p:attrNameLst>
                                          <p:attrName>style.visibility</p:attrName>
                                        </p:attrNameLst>
                                      </p:cBhvr>
                                      <p:to>
                                        <p:strVal val="visible"/>
                                      </p:to>
                                    </p:set>
                                    <p:animEffect transition="in" filter="fade">
                                      <p:cBhvr>
                                        <p:cTn id="19" dur="500"/>
                                        <p:tgtEl>
                                          <p:spTgt spid="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7"/>
          <p:cNvSpPr txBox="1">
            <a:spLocks noGrp="1"/>
          </p:cNvSpPr>
          <p:nvPr>
            <p:ph type="title"/>
          </p:nvPr>
        </p:nvSpPr>
        <p:spPr>
          <a:xfrm>
            <a:off x="95955" y="3221820"/>
            <a:ext cx="8952089" cy="1838643"/>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US" sz="2400">
                <a:latin typeface="Tahoma"/>
                <a:ea typeface="Tahoma"/>
                <a:cs typeface="Tahoma"/>
                <a:sym typeface="Tahoma"/>
              </a:rPr>
              <a:t>TEAM SUMMARIES and </a:t>
            </a:r>
            <a:br>
              <a:rPr lang="en-US" sz="2400">
                <a:latin typeface="Tahoma"/>
                <a:ea typeface="Tahoma"/>
                <a:cs typeface="Tahoma"/>
                <a:sym typeface="Tahoma"/>
              </a:rPr>
            </a:br>
            <a:r>
              <a:rPr lang="en-US" sz="2400">
                <a:latin typeface="Tahoma"/>
                <a:ea typeface="Tahoma"/>
                <a:cs typeface="Tahoma"/>
                <a:sym typeface="Tahoma"/>
              </a:rPr>
              <a:t>ADDITIONAL SUGGESTIONS </a:t>
            </a:r>
            <a:br>
              <a:rPr lang="en-US" sz="2400">
                <a:latin typeface="Tahoma"/>
                <a:ea typeface="Tahoma"/>
                <a:cs typeface="Tahoma"/>
                <a:sym typeface="Tahoma"/>
              </a:rPr>
            </a:br>
            <a:r>
              <a:rPr lang="en-US" sz="2400">
                <a:latin typeface="Tahoma"/>
                <a:ea typeface="Tahoma"/>
                <a:cs typeface="Tahoma"/>
                <a:sym typeface="Tahoma"/>
              </a:rPr>
              <a:t>FROM NU PRACTICE </a:t>
            </a:r>
            <a:br>
              <a:rPr lang="en-US" sz="2400">
                <a:latin typeface="Tahoma"/>
                <a:ea typeface="Tahoma"/>
                <a:cs typeface="Tahoma"/>
                <a:sym typeface="Tahoma"/>
              </a:rPr>
            </a:br>
            <a:r>
              <a:rPr lang="en-US" sz="2400">
                <a:latin typeface="Tahoma"/>
                <a:ea typeface="Tahoma"/>
                <a:cs typeface="Tahoma"/>
                <a:sym typeface="Tahoma"/>
              </a:rPr>
              <a:t>and INTERNATIONAL LITERATURE</a:t>
            </a:r>
            <a:endParaRPr sz="2400">
              <a:latin typeface="Tahoma"/>
              <a:ea typeface="Tahoma"/>
              <a:cs typeface="Tahoma"/>
              <a:sym typeface="Tahoma"/>
            </a:endParaRPr>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8"/>
          <p:cNvSpPr txBox="1">
            <a:spLocks noGrp="1"/>
          </p:cNvSpPr>
          <p:nvPr>
            <p:ph type="title"/>
          </p:nvPr>
        </p:nvSpPr>
        <p:spPr>
          <a:xfrm>
            <a:off x="311700" y="86858"/>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a:solidFill>
                  <a:srgbClr val="002060"/>
                </a:solidFill>
              </a:rPr>
              <a:t>Genre Knowledge in 3 Languages at Our University</a:t>
            </a:r>
            <a:endParaRPr dirty="0">
              <a:solidFill>
                <a:srgbClr val="002060"/>
              </a:solidFill>
            </a:endParaRPr>
          </a:p>
        </p:txBody>
      </p:sp>
      <p:graphicFrame>
        <p:nvGraphicFramePr>
          <p:cNvPr id="193" name="Google Shape;193;p18"/>
          <p:cNvGraphicFramePr/>
          <p:nvPr/>
        </p:nvGraphicFramePr>
        <p:xfrm>
          <a:off x="394389" y="814095"/>
          <a:ext cx="8355225" cy="3877175"/>
        </p:xfrm>
        <a:graphic>
          <a:graphicData uri="http://schemas.openxmlformats.org/drawingml/2006/table">
            <a:tbl>
              <a:tblPr firstRow="1" bandRow="1">
                <a:noFill/>
                <a:tableStyleId>{ABBFA7D8-05ED-46B7-A20F-F8C71F3D6FAD}</a:tableStyleId>
              </a:tblPr>
              <a:tblGrid>
                <a:gridCol w="2746375">
                  <a:extLst>
                    <a:ext uri="{9D8B030D-6E8A-4147-A177-3AD203B41FA5}">
                      <a16:colId xmlns:a16="http://schemas.microsoft.com/office/drawing/2014/main" val="20000"/>
                    </a:ext>
                  </a:extLst>
                </a:gridCol>
                <a:gridCol w="2875725">
                  <a:extLst>
                    <a:ext uri="{9D8B030D-6E8A-4147-A177-3AD203B41FA5}">
                      <a16:colId xmlns:a16="http://schemas.microsoft.com/office/drawing/2014/main" val="20001"/>
                    </a:ext>
                  </a:extLst>
                </a:gridCol>
                <a:gridCol w="2733125">
                  <a:extLst>
                    <a:ext uri="{9D8B030D-6E8A-4147-A177-3AD203B41FA5}">
                      <a16:colId xmlns:a16="http://schemas.microsoft.com/office/drawing/2014/main" val="20002"/>
                    </a:ext>
                  </a:extLst>
                </a:gridCol>
              </a:tblGrid>
              <a:tr h="985825">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Resources we have</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Challenges we want to address</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How we imagine the way forward</a:t>
                      </a:r>
                      <a:endParaRPr sz="1400" u="none" strike="noStrike" cap="none" dirty="0"/>
                    </a:p>
                  </a:txBody>
                  <a:tcPr marL="91450" marR="91450" marT="45725" marB="45725"/>
                </a:tc>
                <a:extLst>
                  <a:ext uri="{0D108BD9-81ED-4DB2-BD59-A6C34878D82A}">
                    <a16:rowId xmlns:a16="http://schemas.microsoft.com/office/drawing/2014/main" val="10000"/>
                  </a:ext>
                </a:extLst>
              </a:tr>
              <a:tr h="11327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lt1"/>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lt1"/>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lt1"/>
                        </a:solidFill>
                      </a:endParaRPr>
                    </a:p>
                  </a:txBody>
                  <a:tcPr marL="91450" marR="91450" marT="45725" marB="45725"/>
                </a:tc>
                <a:extLst>
                  <a:ext uri="{0D108BD9-81ED-4DB2-BD59-A6C34878D82A}">
                    <a16:rowId xmlns:a16="http://schemas.microsoft.com/office/drawing/2014/main" val="10001"/>
                  </a:ext>
                </a:extLst>
              </a:tr>
              <a:tr h="17586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lt1"/>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lt1"/>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lt1"/>
                        </a:solidFill>
                      </a:endParaRPr>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93"/>
                                        </p:tgtEl>
                                        <p:attrNameLst>
                                          <p:attrName>style.visibility</p:attrName>
                                        </p:attrNameLst>
                                      </p:cBhvr>
                                      <p:to>
                                        <p:strVal val="visible"/>
                                      </p:to>
                                    </p:set>
                                    <p:animEffect transition="in" filter="fade">
                                      <p:cBhvr>
                                        <p:cTn id="10"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9"/>
          <p:cNvSpPr txBox="1">
            <a:spLocks noGrp="1"/>
          </p:cNvSpPr>
          <p:nvPr>
            <p:ph type="body" idx="1"/>
          </p:nvPr>
        </p:nvSpPr>
        <p:spPr>
          <a:xfrm>
            <a:off x="219645" y="805690"/>
            <a:ext cx="8704709" cy="3416400"/>
          </a:xfrm>
          <a:prstGeom prst="rect">
            <a:avLst/>
          </a:prstGeom>
          <a:noFill/>
          <a:ln>
            <a:noFill/>
          </a:ln>
        </p:spPr>
        <p:txBody>
          <a:bodyPr spcFirstLastPara="1" wrap="square" lIns="91425" tIns="91425" rIns="91425" bIns="91425" anchor="t" anchorCtr="0">
            <a:noAutofit/>
          </a:bodyPr>
          <a:lstStyle/>
          <a:p>
            <a:pPr marL="914400" lvl="1" indent="-228600" algn="l" rtl="0">
              <a:lnSpc>
                <a:spcPct val="115000"/>
              </a:lnSpc>
              <a:spcBef>
                <a:spcPts val="1600"/>
              </a:spcBef>
              <a:spcAft>
                <a:spcPts val="0"/>
              </a:spcAft>
              <a:buSzPts val="1200"/>
              <a:buNone/>
            </a:pPr>
            <a:endParaRPr>
              <a:solidFill>
                <a:srgbClr val="363636"/>
              </a:solidFill>
            </a:endParaRPr>
          </a:p>
          <a:p>
            <a:pPr marL="914400" lvl="1" indent="-228600" algn="l" rtl="0">
              <a:lnSpc>
                <a:spcPct val="115000"/>
              </a:lnSpc>
              <a:spcBef>
                <a:spcPts val="1600"/>
              </a:spcBef>
              <a:spcAft>
                <a:spcPts val="0"/>
              </a:spcAft>
              <a:buSzPts val="1200"/>
              <a:buNone/>
            </a:pPr>
            <a:endParaRPr>
              <a:solidFill>
                <a:srgbClr val="363636"/>
              </a:solidFill>
            </a:endParaRPr>
          </a:p>
        </p:txBody>
      </p:sp>
      <p:sp>
        <p:nvSpPr>
          <p:cNvPr id="199" name="Google Shape;199;p19"/>
          <p:cNvSpPr txBox="1">
            <a:spLocks noGrp="1"/>
          </p:cNvSpPr>
          <p:nvPr>
            <p:ph type="title"/>
          </p:nvPr>
        </p:nvSpPr>
        <p:spPr>
          <a:xfrm>
            <a:off x="311700" y="105346"/>
            <a:ext cx="871303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a:solidFill>
                  <a:srgbClr val="002060"/>
                </a:solidFill>
              </a:rPr>
              <a:t>Genre Knowledge in 3 Languages:</a:t>
            </a:r>
            <a:br>
              <a:rPr lang="en-US" dirty="0">
                <a:solidFill>
                  <a:srgbClr val="002060"/>
                </a:solidFill>
              </a:rPr>
            </a:br>
            <a:r>
              <a:rPr lang="en-US" dirty="0">
                <a:solidFill>
                  <a:srgbClr val="002060"/>
                </a:solidFill>
              </a:rPr>
              <a:t>Lessons from NU Practice and International Literature</a:t>
            </a:r>
            <a:endParaRPr dirty="0">
              <a:solidFill>
                <a:srgbClr val="002060"/>
              </a:solidFill>
            </a:endParaRPr>
          </a:p>
        </p:txBody>
      </p:sp>
      <p:sp>
        <p:nvSpPr>
          <p:cNvPr id="200" name="Google Shape;200;p19"/>
          <p:cNvSpPr txBox="1"/>
          <p:nvPr/>
        </p:nvSpPr>
        <p:spPr>
          <a:xfrm>
            <a:off x="437613" y="1123102"/>
            <a:ext cx="8461204" cy="4020398"/>
          </a:xfrm>
          <a:prstGeom prst="rect">
            <a:avLst/>
          </a:prstGeom>
          <a:noFill/>
          <a:ln>
            <a:noFill/>
          </a:ln>
        </p:spPr>
        <p:txBody>
          <a:bodyPr spcFirstLastPara="1" wrap="square" lIns="91425" tIns="91425" rIns="91425" bIns="91425" anchor="t" anchorCtr="0">
            <a:noAutofit/>
          </a:bodyPr>
          <a:lstStyle/>
          <a:p>
            <a:pPr marL="292219" marR="0" lvl="0" indent="-292219" algn="l" rtl="0">
              <a:lnSpc>
                <a:spcPct val="100000"/>
              </a:lnSpc>
              <a:spcBef>
                <a:spcPts val="0"/>
              </a:spcBef>
              <a:spcAft>
                <a:spcPts val="0"/>
              </a:spcAft>
              <a:buClr>
                <a:schemeClr val="lt2"/>
              </a:buClr>
              <a:buSzPts val="2800"/>
              <a:buFont typeface="Arial"/>
              <a:buChar char="•"/>
            </a:pPr>
            <a:r>
              <a:rPr lang="en-US" sz="2100" b="0" i="0" u="none" strike="noStrike" cap="none" dirty="0">
                <a:solidFill>
                  <a:schemeClr val="lt1"/>
                </a:solidFill>
                <a:latin typeface="Arial"/>
                <a:ea typeface="Arial"/>
                <a:cs typeface="Arial"/>
                <a:sym typeface="Arial"/>
              </a:rPr>
              <a:t>Teach not only grammar, vocabulary, and structures of essays and thesis work, but also the steps to produce texts, awareness of the purpose and audience of texts for different types of texts (Tardy, 2009)</a:t>
            </a:r>
            <a:endParaRPr dirty="0"/>
          </a:p>
          <a:p>
            <a:pPr marL="0" marR="0" lvl="0" indent="0" algn="l" rtl="0">
              <a:lnSpc>
                <a:spcPct val="100000"/>
              </a:lnSpc>
              <a:spcBef>
                <a:spcPts val="0"/>
              </a:spcBef>
              <a:spcAft>
                <a:spcPts val="0"/>
              </a:spcAft>
              <a:buNone/>
            </a:pPr>
            <a:endParaRPr sz="2100" b="0" i="0" u="none" strike="noStrike" cap="none" dirty="0">
              <a:solidFill>
                <a:schemeClr val="lt1"/>
              </a:solidFill>
              <a:latin typeface="Arial"/>
              <a:ea typeface="Arial"/>
              <a:cs typeface="Arial"/>
              <a:sym typeface="Arial"/>
            </a:endParaRPr>
          </a:p>
          <a:p>
            <a:pPr marL="292219" marR="0" lvl="0" indent="-292219" algn="l" rtl="0">
              <a:lnSpc>
                <a:spcPct val="100000"/>
              </a:lnSpc>
              <a:spcBef>
                <a:spcPts val="0"/>
              </a:spcBef>
              <a:spcAft>
                <a:spcPts val="0"/>
              </a:spcAft>
              <a:buClr>
                <a:schemeClr val="lt2"/>
              </a:buClr>
              <a:buSzPts val="2800"/>
              <a:buFont typeface="Arial"/>
              <a:buChar char="•"/>
            </a:pPr>
            <a:r>
              <a:rPr lang="en-US" sz="2100" b="0" i="0" u="none" strike="noStrike" cap="none" dirty="0">
                <a:solidFill>
                  <a:schemeClr val="lt1"/>
                </a:solidFill>
                <a:latin typeface="Arial"/>
                <a:ea typeface="Arial"/>
                <a:cs typeface="Arial"/>
                <a:sym typeface="Arial"/>
              </a:rPr>
              <a:t>Develop content course and language course learning outcomes that are achievable, measurable, and contribute to genre knowledge development for each language of instruction</a:t>
            </a:r>
            <a:endParaRPr sz="21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100" b="0" i="0" u="none" strike="noStrike" cap="none" dirty="0">
              <a:solidFill>
                <a:schemeClr val="lt1"/>
              </a:solidFill>
              <a:latin typeface="Arial"/>
              <a:ea typeface="Arial"/>
              <a:cs typeface="Arial"/>
              <a:sym typeface="Arial"/>
            </a:endParaRPr>
          </a:p>
          <a:p>
            <a:pPr marL="292219" marR="0" lvl="0" indent="-292219" algn="l" rtl="0">
              <a:lnSpc>
                <a:spcPct val="100000"/>
              </a:lnSpc>
              <a:spcBef>
                <a:spcPts val="0"/>
              </a:spcBef>
              <a:spcAft>
                <a:spcPts val="0"/>
              </a:spcAft>
              <a:buClr>
                <a:schemeClr val="lt2"/>
              </a:buClr>
              <a:buSzPts val="2800"/>
              <a:buFont typeface="Arial"/>
              <a:buChar char="•"/>
            </a:pPr>
            <a:r>
              <a:rPr lang="en-US" sz="2100" b="0" i="0" u="none" strike="noStrike" cap="none" dirty="0">
                <a:solidFill>
                  <a:schemeClr val="lt1"/>
                </a:solidFill>
                <a:latin typeface="Arial"/>
                <a:ea typeface="Arial"/>
                <a:cs typeface="Arial"/>
                <a:sym typeface="Arial"/>
              </a:rPr>
              <a:t>Develop assignments and assessments that are aligned with course learning outcomes</a:t>
            </a:r>
            <a:endParaRPr sz="2100" b="0" i="0" u="none" strike="noStrike" cap="none" dirty="0">
              <a:solidFill>
                <a:schemeClr val="lt1"/>
              </a:solidFill>
              <a:latin typeface="Arial"/>
              <a:ea typeface="Arial"/>
              <a:cs typeface="Arial"/>
              <a:sym typeface="Arial"/>
            </a:endParaRPr>
          </a:p>
          <a:p>
            <a:pPr marL="292219" marR="0" lvl="0" indent="-114419" algn="l" rtl="0">
              <a:lnSpc>
                <a:spcPct val="100000"/>
              </a:lnSpc>
              <a:spcBef>
                <a:spcPts val="0"/>
              </a:spcBef>
              <a:spcAft>
                <a:spcPts val="0"/>
              </a:spcAft>
              <a:buClr>
                <a:schemeClr val="lt2"/>
              </a:buClr>
              <a:buSzPts val="2800"/>
              <a:buFont typeface="Arial"/>
              <a:buNone/>
            </a:pPr>
            <a:endParaRPr sz="21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2"/>
              </a:buClr>
              <a:buSzPts val="2800"/>
              <a:buFont typeface="Arial"/>
              <a:buNone/>
            </a:pPr>
            <a:endParaRPr sz="2100" b="0" i="0" u="none" strike="noStrike" cap="none" dirty="0">
              <a:solidFill>
                <a:schemeClr val="lt1"/>
              </a:solidFill>
              <a:latin typeface="Arial"/>
              <a:ea typeface="Arial"/>
              <a:cs typeface="Arial"/>
              <a:sym typeface="Arial"/>
            </a:endParaRPr>
          </a:p>
          <a:p>
            <a:pPr marL="914400" marR="0" lvl="1" indent="-228600" algn="l" rtl="0">
              <a:lnSpc>
                <a:spcPct val="115000"/>
              </a:lnSpc>
              <a:spcBef>
                <a:spcPts val="1600"/>
              </a:spcBef>
              <a:spcAft>
                <a:spcPts val="0"/>
              </a:spcAft>
              <a:buClr>
                <a:schemeClr val="lt2"/>
              </a:buClr>
              <a:buSzPts val="1200"/>
              <a:buFont typeface="Arial"/>
              <a:buNone/>
            </a:pPr>
            <a:endParaRPr sz="2100" b="0" i="0" u="none" strike="noStrike" cap="none" dirty="0">
              <a:solidFill>
                <a:schemeClr val="lt1"/>
              </a:solidFill>
              <a:latin typeface="Arial"/>
              <a:ea typeface="Arial"/>
              <a:cs typeface="Arial"/>
              <a:sym typeface="Arial"/>
            </a:endParaRPr>
          </a:p>
          <a:p>
            <a:pPr marL="914400" marR="0" lvl="1" indent="-228600" algn="l" rtl="0">
              <a:lnSpc>
                <a:spcPct val="115000"/>
              </a:lnSpc>
              <a:spcBef>
                <a:spcPts val="1600"/>
              </a:spcBef>
              <a:spcAft>
                <a:spcPts val="0"/>
              </a:spcAft>
              <a:buClr>
                <a:schemeClr val="lt2"/>
              </a:buClr>
              <a:buSzPts val="1200"/>
              <a:buFont typeface="Arial"/>
              <a:buNone/>
            </a:pPr>
            <a:endParaRPr sz="2100" b="0" i="0" u="none" strike="noStrike" cap="none" dirty="0">
              <a:solidFill>
                <a:schemeClr val="lt1"/>
              </a:solidFill>
              <a:latin typeface="Arial"/>
              <a:ea typeface="Arial"/>
              <a:cs typeface="Arial"/>
              <a:sym typeface="Aria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9"/>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00">
                                            <p:txEl>
                                              <p:pRg st="0" end="0"/>
                                            </p:txEl>
                                          </p:spTgt>
                                        </p:tgtEl>
                                        <p:attrNameLst>
                                          <p:attrName>style.visibility</p:attrName>
                                        </p:attrNameLst>
                                      </p:cBhvr>
                                      <p:to>
                                        <p:strVal val="visible"/>
                                      </p:to>
                                    </p:set>
                                    <p:animEffect transition="in" filter="fade">
                                      <p:cBhvr>
                                        <p:cTn id="10" dur="500"/>
                                        <p:tgtEl>
                                          <p:spTgt spid="200">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00">
                                            <p:txEl>
                                              <p:pRg st="2" end="2"/>
                                            </p:txEl>
                                          </p:spTgt>
                                        </p:tgtEl>
                                        <p:attrNameLst>
                                          <p:attrName>style.visibility</p:attrName>
                                        </p:attrNameLst>
                                      </p:cBhvr>
                                      <p:to>
                                        <p:strVal val="visible"/>
                                      </p:to>
                                    </p:set>
                                    <p:animEffect transition="in" filter="fade">
                                      <p:cBhvr>
                                        <p:cTn id="14" dur="500"/>
                                        <p:tgtEl>
                                          <p:spTgt spid="200">
                                            <p:txEl>
                                              <p:pRg st="2" end="2"/>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00">
                                            <p:txEl>
                                              <p:pRg st="4" end="4"/>
                                            </p:txEl>
                                          </p:spTgt>
                                        </p:tgtEl>
                                        <p:attrNameLst>
                                          <p:attrName>style.visibility</p:attrName>
                                        </p:attrNameLst>
                                      </p:cBhvr>
                                      <p:to>
                                        <p:strVal val="visible"/>
                                      </p:to>
                                    </p:set>
                                    <p:animEffect transition="in" filter="fade">
                                      <p:cBhvr>
                                        <p:cTn id="18" dur="500"/>
                                        <p:tgtEl>
                                          <p:spTgt spid="2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p:bldP spid="200"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0"/>
          <p:cNvSpPr txBox="1">
            <a:spLocks noGrp="1"/>
          </p:cNvSpPr>
          <p:nvPr>
            <p:ph type="title"/>
          </p:nvPr>
        </p:nvSpPr>
        <p:spPr>
          <a:xfrm>
            <a:off x="311700" y="79022"/>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a:solidFill>
                  <a:srgbClr val="002060"/>
                </a:solidFill>
              </a:rPr>
              <a:t>Transfer Among Languages at Our University</a:t>
            </a:r>
            <a:endParaRPr dirty="0">
              <a:solidFill>
                <a:srgbClr val="002060"/>
              </a:solidFill>
            </a:endParaRPr>
          </a:p>
        </p:txBody>
      </p:sp>
      <p:graphicFrame>
        <p:nvGraphicFramePr>
          <p:cNvPr id="206" name="Google Shape;206;p20"/>
          <p:cNvGraphicFramePr/>
          <p:nvPr/>
        </p:nvGraphicFramePr>
        <p:xfrm>
          <a:off x="394389" y="814095"/>
          <a:ext cx="8355225" cy="3877175"/>
        </p:xfrm>
        <a:graphic>
          <a:graphicData uri="http://schemas.openxmlformats.org/drawingml/2006/table">
            <a:tbl>
              <a:tblPr firstRow="1" bandRow="1">
                <a:noFill/>
                <a:tableStyleId>{ABBFA7D8-05ED-46B7-A20F-F8C71F3D6FAD}</a:tableStyleId>
              </a:tblPr>
              <a:tblGrid>
                <a:gridCol w="2746375">
                  <a:extLst>
                    <a:ext uri="{9D8B030D-6E8A-4147-A177-3AD203B41FA5}">
                      <a16:colId xmlns:a16="http://schemas.microsoft.com/office/drawing/2014/main" val="20000"/>
                    </a:ext>
                  </a:extLst>
                </a:gridCol>
                <a:gridCol w="2875725">
                  <a:extLst>
                    <a:ext uri="{9D8B030D-6E8A-4147-A177-3AD203B41FA5}">
                      <a16:colId xmlns:a16="http://schemas.microsoft.com/office/drawing/2014/main" val="20001"/>
                    </a:ext>
                  </a:extLst>
                </a:gridCol>
                <a:gridCol w="2733125">
                  <a:extLst>
                    <a:ext uri="{9D8B030D-6E8A-4147-A177-3AD203B41FA5}">
                      <a16:colId xmlns:a16="http://schemas.microsoft.com/office/drawing/2014/main" val="20002"/>
                    </a:ext>
                  </a:extLst>
                </a:gridCol>
              </a:tblGrid>
              <a:tr h="985825">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Resources we have</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Challenges we need to address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How we imagine the way forward</a:t>
                      </a:r>
                      <a:endParaRPr sz="1400" u="none" strike="noStrike" cap="none"/>
                    </a:p>
                  </a:txBody>
                  <a:tcPr marL="91450" marR="91450" marT="45725" marB="45725"/>
                </a:tc>
                <a:extLst>
                  <a:ext uri="{0D108BD9-81ED-4DB2-BD59-A6C34878D82A}">
                    <a16:rowId xmlns:a16="http://schemas.microsoft.com/office/drawing/2014/main" val="10000"/>
                  </a:ext>
                </a:extLst>
              </a:tr>
              <a:tr h="11327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lt1"/>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lt1"/>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lt1"/>
                        </a:solidFill>
                      </a:endParaRPr>
                    </a:p>
                  </a:txBody>
                  <a:tcPr marL="91450" marR="91450" marT="45725" marB="45725"/>
                </a:tc>
                <a:extLst>
                  <a:ext uri="{0D108BD9-81ED-4DB2-BD59-A6C34878D82A}">
                    <a16:rowId xmlns:a16="http://schemas.microsoft.com/office/drawing/2014/main" val="10001"/>
                  </a:ext>
                </a:extLst>
              </a:tr>
              <a:tr h="17586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lt1"/>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lt1"/>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lt1"/>
                        </a:solidFill>
                      </a:endParaRPr>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5"/>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06"/>
                                        </p:tgtEl>
                                        <p:attrNameLst>
                                          <p:attrName>style.visibility</p:attrName>
                                        </p:attrNameLst>
                                      </p:cBhvr>
                                      <p:to>
                                        <p:strVal val="visible"/>
                                      </p:to>
                                    </p:set>
                                    <p:animEffect transition="in" filter="fade">
                                      <p:cBhvr>
                                        <p:cTn id="10"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1"/>
          <p:cNvSpPr txBox="1">
            <a:spLocks noGrp="1"/>
          </p:cNvSpPr>
          <p:nvPr>
            <p:ph type="title"/>
          </p:nvPr>
        </p:nvSpPr>
        <p:spPr>
          <a:xfrm>
            <a:off x="311700" y="112889"/>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a:solidFill>
                  <a:srgbClr val="002060"/>
                </a:solidFill>
              </a:rPr>
              <a:t>Transfer Among Languages</a:t>
            </a:r>
            <a:endParaRPr dirty="0">
              <a:solidFill>
                <a:srgbClr val="002060"/>
              </a:solidFill>
            </a:endParaRPr>
          </a:p>
        </p:txBody>
      </p:sp>
      <p:grpSp>
        <p:nvGrpSpPr>
          <p:cNvPr id="212" name="Google Shape;212;p21"/>
          <p:cNvGrpSpPr/>
          <p:nvPr/>
        </p:nvGrpSpPr>
        <p:grpSpPr>
          <a:xfrm>
            <a:off x="409850" y="764612"/>
            <a:ext cx="8520600" cy="4186976"/>
            <a:chOff x="0" y="0"/>
            <a:chExt cx="8520600" cy="4186976"/>
          </a:xfrm>
        </p:grpSpPr>
        <p:cxnSp>
          <p:nvCxnSpPr>
            <p:cNvPr id="213" name="Google Shape;213;p21"/>
            <p:cNvCxnSpPr/>
            <p:nvPr/>
          </p:nvCxnSpPr>
          <p:spPr>
            <a:xfrm>
              <a:off x="0" y="0"/>
              <a:ext cx="8520600" cy="0"/>
            </a:xfrm>
            <a:prstGeom prst="straightConnector1">
              <a:avLst/>
            </a:prstGeom>
            <a:solidFill>
              <a:schemeClr val="accent1"/>
            </a:solid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sp>
          <p:nvSpPr>
            <p:cNvPr id="214" name="Google Shape;214;p21"/>
            <p:cNvSpPr/>
            <p:nvPr/>
          </p:nvSpPr>
          <p:spPr>
            <a:xfrm>
              <a:off x="0" y="0"/>
              <a:ext cx="1704120" cy="41869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1"/>
            <p:cNvSpPr txBox="1"/>
            <p:nvPr/>
          </p:nvSpPr>
          <p:spPr>
            <a:xfrm>
              <a:off x="0" y="0"/>
              <a:ext cx="1704120" cy="4186976"/>
            </a:xfrm>
            <a:prstGeom prst="rect">
              <a:avLst/>
            </a:prstGeom>
            <a:noFill/>
            <a:ln>
              <a:noFill/>
            </a:ln>
          </p:spPr>
          <p:txBody>
            <a:bodyPr spcFirstLastPara="1" wrap="square" lIns="76200" tIns="76200" rIns="76200" bIns="76200" anchor="t" anchorCtr="0">
              <a:noAutofit/>
            </a:bodyPr>
            <a:lstStyle/>
            <a:p>
              <a:pPr marL="0" marR="0" lvl="0" indent="0" algn="ctr" rtl="0">
                <a:lnSpc>
                  <a:spcPct val="90000"/>
                </a:lnSpc>
                <a:spcBef>
                  <a:spcPts val="0"/>
                </a:spcBef>
                <a:spcAft>
                  <a:spcPts val="0"/>
                </a:spcAft>
                <a:buClr>
                  <a:srgbClr val="000000"/>
                </a:buClr>
                <a:buSzPts val="2000"/>
                <a:buFont typeface="Arial"/>
                <a:buNone/>
              </a:pPr>
              <a:endParaRPr sz="2000" b="1" i="0" u="none" strike="noStrike" cap="none">
                <a:solidFill>
                  <a:schemeClr val="lt1"/>
                </a:solidFill>
                <a:latin typeface="Arial"/>
                <a:ea typeface="Arial"/>
                <a:cs typeface="Arial"/>
                <a:sym typeface="Arial"/>
              </a:endParaRPr>
            </a:p>
            <a:p>
              <a:pPr marL="0" marR="0" lvl="0" indent="0" algn="ctr" rtl="0">
                <a:lnSpc>
                  <a:spcPct val="90000"/>
                </a:lnSpc>
                <a:spcBef>
                  <a:spcPts val="700"/>
                </a:spcBef>
                <a:spcAft>
                  <a:spcPts val="0"/>
                </a:spcAft>
                <a:buClr>
                  <a:srgbClr val="000000"/>
                </a:buClr>
                <a:buSzPts val="2000"/>
                <a:buFont typeface="Arial"/>
                <a:buNone/>
              </a:pPr>
              <a:endParaRPr sz="2000" b="1" i="0" u="none" strike="noStrike" cap="none">
                <a:solidFill>
                  <a:schemeClr val="lt1"/>
                </a:solidFill>
                <a:latin typeface="Arial"/>
                <a:ea typeface="Arial"/>
                <a:cs typeface="Arial"/>
                <a:sym typeface="Arial"/>
              </a:endParaRPr>
            </a:p>
            <a:p>
              <a:pPr marL="0" marR="0" lvl="0" indent="0" algn="ctr" rtl="0">
                <a:lnSpc>
                  <a:spcPct val="90000"/>
                </a:lnSpc>
                <a:spcBef>
                  <a:spcPts val="700"/>
                </a:spcBef>
                <a:spcAft>
                  <a:spcPts val="0"/>
                </a:spcAft>
                <a:buClr>
                  <a:srgbClr val="000000"/>
                </a:buClr>
                <a:buSzPts val="2000"/>
                <a:buFont typeface="Arial"/>
                <a:buNone/>
              </a:pPr>
              <a:endParaRPr sz="2000" b="1" i="0" u="none" strike="noStrike" cap="none">
                <a:solidFill>
                  <a:schemeClr val="lt1"/>
                </a:solidFill>
                <a:latin typeface="Arial"/>
                <a:ea typeface="Arial"/>
                <a:cs typeface="Arial"/>
                <a:sym typeface="Arial"/>
              </a:endParaRPr>
            </a:p>
            <a:p>
              <a:pPr marL="0" marR="0" lvl="0" indent="0" algn="ctr" rtl="0">
                <a:lnSpc>
                  <a:spcPct val="90000"/>
                </a:lnSpc>
                <a:spcBef>
                  <a:spcPts val="70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Additional ideas from the research team and international literature</a:t>
              </a:r>
              <a:endParaRPr sz="2000" b="0" i="0" u="none" strike="noStrike" cap="none">
                <a:solidFill>
                  <a:schemeClr val="lt1"/>
                </a:solidFill>
                <a:latin typeface="Arial"/>
                <a:ea typeface="Arial"/>
                <a:cs typeface="Arial"/>
                <a:sym typeface="Arial"/>
              </a:endParaRPr>
            </a:p>
          </p:txBody>
        </p:sp>
        <p:sp>
          <p:nvSpPr>
            <p:cNvPr id="216" name="Google Shape;216;p21"/>
            <p:cNvSpPr/>
            <p:nvPr/>
          </p:nvSpPr>
          <p:spPr>
            <a:xfrm>
              <a:off x="1831929" y="97314"/>
              <a:ext cx="6688671" cy="19462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1"/>
            <p:cNvSpPr txBox="1"/>
            <p:nvPr/>
          </p:nvSpPr>
          <p:spPr>
            <a:xfrm>
              <a:off x="1831929" y="97314"/>
              <a:ext cx="6688671" cy="1946289"/>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rgbClr val="000000"/>
                </a:buClr>
                <a:buSzPts val="2000"/>
                <a:buFont typeface="Arial"/>
                <a:buNone/>
              </a:pPr>
              <a:endParaRPr sz="2000" b="0" i="0" u="none" strike="noStrike" cap="none" dirty="0">
                <a:solidFill>
                  <a:schemeClr val="lt1"/>
                </a:solidFill>
                <a:latin typeface="Arial"/>
                <a:ea typeface="Arial"/>
                <a:cs typeface="Arial"/>
                <a:sym typeface="Arial"/>
              </a:endParaRPr>
            </a:p>
            <a:p>
              <a:pPr marL="0" marR="0" lvl="0" indent="0" algn="l" rtl="0">
                <a:lnSpc>
                  <a:spcPct val="90000"/>
                </a:lnSpc>
                <a:spcBef>
                  <a:spcPts val="700"/>
                </a:spcBef>
                <a:spcAft>
                  <a:spcPts val="0"/>
                </a:spcAft>
                <a:buClr>
                  <a:srgbClr val="000000"/>
                </a:buClr>
                <a:buSzPts val="2000"/>
                <a:buFont typeface="Arial"/>
                <a:buNone/>
              </a:pPr>
              <a:r>
                <a:rPr lang="en-US" sz="2000" b="0" i="0" u="none" strike="noStrike" cap="none" dirty="0">
                  <a:solidFill>
                    <a:schemeClr val="lt1"/>
                  </a:solidFill>
                  <a:latin typeface="Arial"/>
                  <a:ea typeface="Arial"/>
                  <a:cs typeface="Arial"/>
                  <a:sym typeface="Arial"/>
                </a:rPr>
                <a:t>Transferring skills among languages, including from L1-L2-L3, can be a </a:t>
              </a:r>
              <a:r>
                <a:rPr lang="en-US" sz="2000" b="0" i="0" u="sng" strike="noStrike" cap="none" dirty="0">
                  <a:solidFill>
                    <a:schemeClr val="lt1"/>
                  </a:solidFill>
                  <a:latin typeface="Arial"/>
                  <a:ea typeface="Arial"/>
                  <a:cs typeface="Arial"/>
                  <a:sym typeface="Arial"/>
                </a:rPr>
                <a:t>skill and a resource </a:t>
              </a:r>
              <a:r>
                <a:rPr lang="en-US" sz="2000" b="0" i="0" u="none" strike="noStrike" cap="none" dirty="0">
                  <a:solidFill>
                    <a:schemeClr val="lt1"/>
                  </a:solidFill>
                  <a:latin typeface="Arial"/>
                  <a:ea typeface="Arial"/>
                  <a:cs typeface="Arial"/>
                  <a:sym typeface="Arial"/>
                </a:rPr>
                <a:t>as well as a challenge (</a:t>
              </a:r>
              <a:r>
                <a:rPr lang="en-US" sz="2000" b="0" i="0" u="none" strike="noStrike" cap="none" dirty="0" err="1">
                  <a:solidFill>
                    <a:schemeClr val="lt1"/>
                  </a:solidFill>
                  <a:latin typeface="Arial"/>
                  <a:ea typeface="Arial"/>
                  <a:cs typeface="Arial"/>
                  <a:sym typeface="Arial"/>
                </a:rPr>
                <a:t>Artemeva</a:t>
              </a:r>
              <a:r>
                <a:rPr lang="en-US" sz="2000" b="0" i="0" u="none" strike="noStrike" cap="none" dirty="0">
                  <a:solidFill>
                    <a:schemeClr val="lt1"/>
                  </a:solidFill>
                  <a:latin typeface="Arial"/>
                  <a:ea typeface="Arial"/>
                  <a:cs typeface="Arial"/>
                  <a:sym typeface="Arial"/>
                </a:rPr>
                <a:t> &amp; Fox, 2010; Brent, 2011; </a:t>
              </a:r>
              <a:r>
                <a:rPr lang="en-US" sz="2000" b="0" i="0" u="none" strike="noStrike" cap="none" dirty="0" err="1">
                  <a:solidFill>
                    <a:schemeClr val="lt1"/>
                  </a:solidFill>
                  <a:latin typeface="Arial"/>
                  <a:ea typeface="Arial"/>
                  <a:cs typeface="Arial"/>
                  <a:sym typeface="Arial"/>
                </a:rPr>
                <a:t>Gentil</a:t>
              </a:r>
              <a:r>
                <a:rPr lang="en-US" sz="2000" b="0" i="0" u="none" strike="noStrike" cap="none" dirty="0">
                  <a:solidFill>
                    <a:schemeClr val="lt1"/>
                  </a:solidFill>
                  <a:latin typeface="Arial"/>
                  <a:ea typeface="Arial"/>
                  <a:cs typeface="Arial"/>
                  <a:sym typeface="Arial"/>
                </a:rPr>
                <a:t>, 2011; Haim, 2015; Jarvis &amp; </a:t>
              </a:r>
              <a:r>
                <a:rPr lang="en-US" sz="2000" b="0" i="0" u="none" strike="noStrike" cap="none" dirty="0" err="1">
                  <a:solidFill>
                    <a:schemeClr val="lt1"/>
                  </a:solidFill>
                  <a:latin typeface="Arial"/>
                  <a:ea typeface="Arial"/>
                  <a:cs typeface="Arial"/>
                  <a:sym typeface="Arial"/>
                </a:rPr>
                <a:t>Pavlenko</a:t>
              </a:r>
              <a:r>
                <a:rPr lang="en-US" sz="2000" b="0" i="0" u="none" strike="noStrike" cap="none" dirty="0">
                  <a:solidFill>
                    <a:schemeClr val="lt1"/>
                  </a:solidFill>
                  <a:latin typeface="Arial"/>
                  <a:ea typeface="Arial"/>
                  <a:cs typeface="Arial"/>
                  <a:sym typeface="Arial"/>
                </a:rPr>
                <a:t>, 2008; Mein, 2012)</a:t>
              </a:r>
              <a:endParaRPr sz="2000" b="0" i="0" u="none" strike="noStrike" cap="none" dirty="0">
                <a:solidFill>
                  <a:schemeClr val="lt1"/>
                </a:solidFill>
                <a:latin typeface="Arial"/>
                <a:ea typeface="Arial"/>
                <a:cs typeface="Arial"/>
                <a:sym typeface="Arial"/>
              </a:endParaRPr>
            </a:p>
          </p:txBody>
        </p:sp>
        <p:cxnSp>
          <p:nvCxnSpPr>
            <p:cNvPr id="218" name="Google Shape;218;p21"/>
            <p:cNvCxnSpPr/>
            <p:nvPr/>
          </p:nvCxnSpPr>
          <p:spPr>
            <a:xfrm>
              <a:off x="1704120" y="2043604"/>
              <a:ext cx="6816480" cy="0"/>
            </a:xfrm>
            <a:prstGeom prst="straightConnector1">
              <a:avLst/>
            </a:prstGeom>
            <a:solidFill>
              <a:schemeClr val="accent1"/>
            </a:solidFill>
            <a:ln w="25400" cap="flat" cmpd="sng">
              <a:solidFill>
                <a:srgbClr val="BAD2CE"/>
              </a:solidFill>
              <a:prstDash val="solid"/>
              <a:round/>
              <a:headEnd type="none" w="sm" len="sm"/>
              <a:tailEnd type="none" w="sm" len="sm"/>
            </a:ln>
            <a:effectLst>
              <a:outerShdw blurRad="40000" dist="20000" dir="5400000" rotWithShape="0">
                <a:srgbClr val="000000">
                  <a:alpha val="37647"/>
                </a:srgbClr>
              </a:outerShdw>
            </a:effectLst>
          </p:spPr>
        </p:cxnSp>
        <p:sp>
          <p:nvSpPr>
            <p:cNvPr id="219" name="Google Shape;219;p21"/>
            <p:cNvSpPr/>
            <p:nvPr/>
          </p:nvSpPr>
          <p:spPr>
            <a:xfrm>
              <a:off x="1831929" y="2140918"/>
              <a:ext cx="6688671" cy="19462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1"/>
            <p:cNvSpPr txBox="1"/>
            <p:nvPr/>
          </p:nvSpPr>
          <p:spPr>
            <a:xfrm>
              <a:off x="1831929" y="2140918"/>
              <a:ext cx="6688671" cy="1946289"/>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rgbClr val="000000"/>
                </a:buClr>
                <a:buSzPts val="2000"/>
                <a:buFont typeface="Arial"/>
                <a:buNone/>
              </a:pPr>
              <a:endParaRPr sz="2000" b="0" i="0" u="none" strike="noStrike" cap="none">
                <a:solidFill>
                  <a:schemeClr val="lt1"/>
                </a:solidFill>
                <a:latin typeface="Arial"/>
                <a:ea typeface="Arial"/>
                <a:cs typeface="Arial"/>
                <a:sym typeface="Arial"/>
              </a:endParaRPr>
            </a:p>
            <a:p>
              <a:pPr marL="0" marR="0" lvl="0" indent="0" algn="l" rtl="0">
                <a:lnSpc>
                  <a:spcPct val="90000"/>
                </a:lnSpc>
                <a:spcBef>
                  <a:spcPts val="70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To reduce the challenge, students need to know that transfer at times needs to be </a:t>
              </a:r>
              <a:r>
                <a:rPr lang="en-US" sz="2000" b="0" i="0" u="sng" strike="noStrike" cap="none">
                  <a:solidFill>
                    <a:schemeClr val="lt1"/>
                  </a:solidFill>
                  <a:latin typeface="Arial"/>
                  <a:ea typeface="Arial"/>
                  <a:cs typeface="Arial"/>
                  <a:sym typeface="Arial"/>
                </a:rPr>
                <a:t>adaptive</a:t>
              </a:r>
              <a:r>
                <a:rPr lang="en-US" sz="2000" b="0" i="0" u="none" strike="noStrike" cap="none">
                  <a:solidFill>
                    <a:schemeClr val="lt1"/>
                  </a:solidFill>
                  <a:latin typeface="Arial"/>
                  <a:ea typeface="Arial"/>
                  <a:cs typeface="Arial"/>
                  <a:sym typeface="Arial"/>
                </a:rPr>
                <a:t>, that is, students need to be aware of styles or aspects of genre that do/do not transfer among different languages (dePalma &amp; Ringer, 2011; Wilson &amp; Soblo, 2019)</a:t>
              </a:r>
              <a:endParaRPr sz="2000" b="0" i="0" u="none" strike="noStrike" cap="none">
                <a:solidFill>
                  <a:schemeClr val="lt1"/>
                </a:solidFill>
                <a:latin typeface="Arial"/>
                <a:ea typeface="Arial"/>
                <a:cs typeface="Arial"/>
                <a:sym typeface="Arial"/>
              </a:endParaRPr>
            </a:p>
          </p:txBody>
        </p:sp>
        <p:cxnSp>
          <p:nvCxnSpPr>
            <p:cNvPr id="221" name="Google Shape;221;p21"/>
            <p:cNvCxnSpPr/>
            <p:nvPr/>
          </p:nvCxnSpPr>
          <p:spPr>
            <a:xfrm>
              <a:off x="1704120" y="4087208"/>
              <a:ext cx="6816480" cy="0"/>
            </a:xfrm>
            <a:prstGeom prst="straightConnector1">
              <a:avLst/>
            </a:prstGeom>
            <a:solidFill>
              <a:schemeClr val="accent1"/>
            </a:solidFill>
            <a:ln w="25400" cap="flat" cmpd="sng">
              <a:solidFill>
                <a:srgbClr val="BAD2CE"/>
              </a:solidFill>
              <a:prstDash val="solid"/>
              <a:round/>
              <a:headEnd type="none" w="sm" len="sm"/>
              <a:tailEnd type="none" w="sm" len="sm"/>
            </a:ln>
            <a:effectLst>
              <a:outerShdw blurRad="40000" dist="20000" dir="5400000" rotWithShape="0">
                <a:srgbClr val="000000">
                  <a:alpha val="37647"/>
                </a:srgbClr>
              </a:outerShdw>
            </a:effectLst>
          </p:spPr>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11"/>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212"/>
                                        </p:tgtEl>
                                        <p:attrNameLst>
                                          <p:attrName>style.visibility</p:attrName>
                                        </p:attrNameLst>
                                      </p:cBhvr>
                                      <p:to>
                                        <p:strVal val="visible"/>
                                      </p:to>
                                    </p:set>
                                    <p:anim calcmode="lin" valueType="num">
                                      <p:cBhvr additive="base">
                                        <p:cTn id="10" dur="500" fill="hold"/>
                                        <p:tgtEl>
                                          <p:spTgt spid="212"/>
                                        </p:tgtEl>
                                        <p:attrNameLst>
                                          <p:attrName>ppt_x</p:attrName>
                                        </p:attrNameLst>
                                      </p:cBhvr>
                                      <p:tavLst>
                                        <p:tav tm="0">
                                          <p:val>
                                            <p:strVal val="#ppt_x"/>
                                          </p:val>
                                        </p:tav>
                                        <p:tav tm="100000">
                                          <p:val>
                                            <p:strVal val="#ppt_x"/>
                                          </p:val>
                                        </p:tav>
                                      </p:tavLst>
                                    </p:anim>
                                    <p:anim calcmode="lin" valueType="num">
                                      <p:cBhvr additive="base">
                                        <p:cTn id="11" dur="500" fill="hold"/>
                                        <p:tgtEl>
                                          <p:spTgt spid="2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2"/>
          <p:cNvSpPr txBox="1">
            <a:spLocks noGrp="1"/>
          </p:cNvSpPr>
          <p:nvPr>
            <p:ph type="title"/>
          </p:nvPr>
        </p:nvSpPr>
        <p:spPr>
          <a:xfrm>
            <a:off x="311700" y="79022"/>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a:solidFill>
                  <a:srgbClr val="002060"/>
                </a:solidFill>
              </a:rPr>
              <a:t>Pedagogical Policies and Practices</a:t>
            </a:r>
            <a:endParaRPr dirty="0">
              <a:solidFill>
                <a:srgbClr val="002060"/>
              </a:solidFill>
            </a:endParaRPr>
          </a:p>
        </p:txBody>
      </p:sp>
      <p:graphicFrame>
        <p:nvGraphicFramePr>
          <p:cNvPr id="227" name="Google Shape;227;p22"/>
          <p:cNvGraphicFramePr/>
          <p:nvPr/>
        </p:nvGraphicFramePr>
        <p:xfrm>
          <a:off x="394389" y="814095"/>
          <a:ext cx="8355225" cy="3877175"/>
        </p:xfrm>
        <a:graphic>
          <a:graphicData uri="http://schemas.openxmlformats.org/drawingml/2006/table">
            <a:tbl>
              <a:tblPr firstRow="1" bandRow="1">
                <a:noFill/>
                <a:tableStyleId>{ABBFA7D8-05ED-46B7-A20F-F8C71F3D6FAD}</a:tableStyleId>
              </a:tblPr>
              <a:tblGrid>
                <a:gridCol w="2746375">
                  <a:extLst>
                    <a:ext uri="{9D8B030D-6E8A-4147-A177-3AD203B41FA5}">
                      <a16:colId xmlns:a16="http://schemas.microsoft.com/office/drawing/2014/main" val="20000"/>
                    </a:ext>
                  </a:extLst>
                </a:gridCol>
                <a:gridCol w="2875725">
                  <a:extLst>
                    <a:ext uri="{9D8B030D-6E8A-4147-A177-3AD203B41FA5}">
                      <a16:colId xmlns:a16="http://schemas.microsoft.com/office/drawing/2014/main" val="20001"/>
                    </a:ext>
                  </a:extLst>
                </a:gridCol>
                <a:gridCol w="2733125">
                  <a:extLst>
                    <a:ext uri="{9D8B030D-6E8A-4147-A177-3AD203B41FA5}">
                      <a16:colId xmlns:a16="http://schemas.microsoft.com/office/drawing/2014/main" val="20002"/>
                    </a:ext>
                  </a:extLst>
                </a:gridCol>
              </a:tblGrid>
              <a:tr h="9858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Resources we have</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Challenges we need to address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How we imagine the way forward</a:t>
                      </a:r>
                      <a:endParaRPr sz="1400" u="none" strike="noStrike" cap="none"/>
                    </a:p>
                  </a:txBody>
                  <a:tcPr marL="91450" marR="91450" marT="45725" marB="45725"/>
                </a:tc>
                <a:extLst>
                  <a:ext uri="{0D108BD9-81ED-4DB2-BD59-A6C34878D82A}">
                    <a16:rowId xmlns:a16="http://schemas.microsoft.com/office/drawing/2014/main" val="10000"/>
                  </a:ext>
                </a:extLst>
              </a:tr>
              <a:tr h="11327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1"/>
                  </a:ext>
                </a:extLst>
              </a:tr>
              <a:tr h="17586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27"/>
                                        </p:tgtEl>
                                        <p:attrNameLst>
                                          <p:attrName>style.visibility</p:attrName>
                                        </p:attrNameLst>
                                      </p:cBhvr>
                                      <p:to>
                                        <p:strVal val="visible"/>
                                      </p:to>
                                    </p:set>
                                    <p:animEffect transition="in" filter="fade">
                                      <p:cBhvr>
                                        <p:cTn id="10"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3"/>
          <p:cNvSpPr txBox="1">
            <a:spLocks noGrp="1"/>
          </p:cNvSpPr>
          <p:nvPr>
            <p:ph type="title"/>
          </p:nvPr>
        </p:nvSpPr>
        <p:spPr>
          <a:xfrm>
            <a:off x="235310" y="83089"/>
            <a:ext cx="8802671"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a:solidFill>
                  <a:srgbClr val="002060"/>
                </a:solidFill>
              </a:rPr>
              <a:t>Pedagogical Policies and Practices:</a:t>
            </a:r>
            <a:br>
              <a:rPr lang="en-US" dirty="0">
                <a:solidFill>
                  <a:srgbClr val="002060"/>
                </a:solidFill>
              </a:rPr>
            </a:br>
            <a:r>
              <a:rPr lang="en-US" dirty="0">
                <a:solidFill>
                  <a:srgbClr val="002060"/>
                </a:solidFill>
              </a:rPr>
              <a:t>Lessons from NU Practice and International Literature</a:t>
            </a:r>
            <a:endParaRPr dirty="0">
              <a:solidFill>
                <a:srgbClr val="002060"/>
              </a:solidFill>
            </a:endParaRPr>
          </a:p>
        </p:txBody>
      </p:sp>
      <p:sp>
        <p:nvSpPr>
          <p:cNvPr id="233" name="Google Shape;233;p23"/>
          <p:cNvSpPr txBox="1">
            <a:spLocks noGrp="1"/>
          </p:cNvSpPr>
          <p:nvPr>
            <p:ph type="body" idx="2"/>
          </p:nvPr>
        </p:nvSpPr>
        <p:spPr>
          <a:xfrm>
            <a:off x="130907" y="1020417"/>
            <a:ext cx="9011478" cy="35475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7F7F7F"/>
              </a:buClr>
              <a:buSzPts val="1800"/>
              <a:buChar char="●"/>
            </a:pPr>
            <a:r>
              <a:rPr lang="en-US" sz="1800" dirty="0">
                <a:solidFill>
                  <a:schemeClr val="lt1"/>
                </a:solidFill>
              </a:rPr>
              <a:t>ECTS-bearing language classes that connect to main content courses (in </a:t>
            </a:r>
            <a:r>
              <a:rPr lang="en-US" sz="1800" dirty="0">
                <a:solidFill>
                  <a:srgbClr val="000000"/>
                </a:solidFill>
              </a:rPr>
              <a:t>English, Kazakh, and Russian) (</a:t>
            </a:r>
            <a:r>
              <a:rPr lang="en-US" sz="1800" dirty="0">
                <a:solidFill>
                  <a:srgbClr val="000000"/>
                </a:solidFill>
                <a:highlight>
                  <a:srgbClr val="FFFFFF"/>
                </a:highlight>
              </a:rPr>
              <a:t>Fenton-Smith, Humphreys, Walkinshaw, Michael &amp; Lobo, 2017</a:t>
            </a:r>
            <a:r>
              <a:rPr lang="en-US" sz="1800" dirty="0">
                <a:solidFill>
                  <a:srgbClr val="000000"/>
                </a:solidFill>
              </a:rPr>
              <a:t>)</a:t>
            </a:r>
            <a:endParaRPr sz="1800" dirty="0">
              <a:solidFill>
                <a:srgbClr val="000000"/>
              </a:solidFill>
            </a:endParaRPr>
          </a:p>
          <a:p>
            <a:pPr marL="457200" lvl="0" indent="-342900" algn="l" rtl="0">
              <a:lnSpc>
                <a:spcPct val="115000"/>
              </a:lnSpc>
              <a:spcBef>
                <a:spcPts val="0"/>
              </a:spcBef>
              <a:spcAft>
                <a:spcPts val="0"/>
              </a:spcAft>
              <a:buClr>
                <a:srgbClr val="7F7F7F"/>
              </a:buClr>
              <a:buSzPts val="1800"/>
              <a:buChar char="●"/>
            </a:pPr>
            <a:r>
              <a:rPr lang="en-US" sz="1800" dirty="0">
                <a:solidFill>
                  <a:srgbClr val="000000"/>
                </a:solidFill>
              </a:rPr>
              <a:t>Preparatory courses for faculty on methodology of teaching in foreign language (O’Dowd, 2018)</a:t>
            </a:r>
            <a:endParaRPr sz="1800" dirty="0">
              <a:solidFill>
                <a:srgbClr val="000000"/>
              </a:solidFill>
            </a:endParaRPr>
          </a:p>
          <a:p>
            <a:pPr marL="457200" lvl="0" indent="-342900" algn="l" rtl="0">
              <a:lnSpc>
                <a:spcPct val="115000"/>
              </a:lnSpc>
              <a:spcBef>
                <a:spcPts val="0"/>
              </a:spcBef>
              <a:spcAft>
                <a:spcPts val="0"/>
              </a:spcAft>
              <a:buClr>
                <a:srgbClr val="7F7F7F"/>
              </a:buClr>
              <a:buSzPts val="1800"/>
              <a:buChar char="●"/>
            </a:pPr>
            <a:r>
              <a:rPr lang="en-US" sz="1800" dirty="0">
                <a:solidFill>
                  <a:srgbClr val="000000"/>
                </a:solidFill>
              </a:rPr>
              <a:t>Consider preparatory weeks or foundation year courses before EMI (</a:t>
            </a:r>
            <a:r>
              <a:rPr lang="en-US" sz="1800" dirty="0" err="1">
                <a:solidFill>
                  <a:srgbClr val="000000"/>
                </a:solidFill>
              </a:rPr>
              <a:t>Ishikura</a:t>
            </a:r>
            <a:r>
              <a:rPr lang="en-US" sz="1800" dirty="0">
                <a:solidFill>
                  <a:srgbClr val="000000"/>
                </a:solidFill>
              </a:rPr>
              <a:t>, 2015)</a:t>
            </a:r>
            <a:endParaRPr sz="1800" dirty="0">
              <a:solidFill>
                <a:srgbClr val="000000"/>
              </a:solidFill>
            </a:endParaRPr>
          </a:p>
          <a:p>
            <a:pPr marL="457200" lvl="0" indent="-342900" algn="l" rtl="0">
              <a:lnSpc>
                <a:spcPct val="115000"/>
              </a:lnSpc>
              <a:spcBef>
                <a:spcPts val="0"/>
              </a:spcBef>
              <a:spcAft>
                <a:spcPts val="0"/>
              </a:spcAft>
              <a:buClr>
                <a:srgbClr val="7F7F7F"/>
              </a:buClr>
              <a:buSzPts val="1800"/>
              <a:buChar char="●"/>
            </a:pPr>
            <a:r>
              <a:rPr lang="en-US" sz="1800" dirty="0">
                <a:solidFill>
                  <a:schemeClr val="lt1"/>
                </a:solidFill>
              </a:rPr>
              <a:t>Time to read materials in advance/flipped classrooms (Airey, 2009)</a:t>
            </a:r>
            <a:endParaRPr sz="1800" dirty="0"/>
          </a:p>
          <a:p>
            <a:pPr marL="457200" lvl="0" indent="-342900" algn="l" rtl="0">
              <a:lnSpc>
                <a:spcPct val="115000"/>
              </a:lnSpc>
              <a:spcBef>
                <a:spcPts val="0"/>
              </a:spcBef>
              <a:spcAft>
                <a:spcPts val="0"/>
              </a:spcAft>
              <a:buClr>
                <a:srgbClr val="7F7F7F"/>
              </a:buClr>
              <a:buSzPts val="1800"/>
              <a:buChar char="●"/>
            </a:pPr>
            <a:r>
              <a:rPr lang="en-US" sz="1800" dirty="0">
                <a:solidFill>
                  <a:schemeClr val="lt1"/>
                </a:solidFill>
              </a:rPr>
              <a:t>Scaffold larger tasks (Kiernan, 2017)</a:t>
            </a:r>
            <a:endParaRPr sz="1800" dirty="0"/>
          </a:p>
          <a:p>
            <a:pPr marL="457200" lvl="0" indent="-342900" algn="l" rtl="0">
              <a:lnSpc>
                <a:spcPct val="115000"/>
              </a:lnSpc>
              <a:spcBef>
                <a:spcPts val="0"/>
              </a:spcBef>
              <a:spcAft>
                <a:spcPts val="0"/>
              </a:spcAft>
              <a:buClr>
                <a:srgbClr val="7F7F7F"/>
              </a:buClr>
              <a:buSzPts val="1800"/>
              <a:buChar char="●"/>
            </a:pPr>
            <a:r>
              <a:rPr lang="en-US" sz="1800" dirty="0">
                <a:solidFill>
                  <a:schemeClr val="lt1"/>
                </a:solidFill>
              </a:rPr>
              <a:t>Have rubrics for assessing assignments (Montgomery, Sparks, &amp; Goodman, 2019)</a:t>
            </a:r>
            <a:endParaRPr sz="1800" dirty="0"/>
          </a:p>
          <a:p>
            <a:pPr marL="457200" lvl="0" indent="-342900" algn="l" rtl="0">
              <a:lnSpc>
                <a:spcPct val="115000"/>
              </a:lnSpc>
              <a:spcBef>
                <a:spcPts val="0"/>
              </a:spcBef>
              <a:spcAft>
                <a:spcPts val="0"/>
              </a:spcAft>
              <a:buClr>
                <a:srgbClr val="7F7F7F"/>
              </a:buClr>
              <a:buSzPts val="1800"/>
              <a:buChar char="●"/>
            </a:pPr>
            <a:r>
              <a:rPr lang="en-US" sz="1800" dirty="0">
                <a:solidFill>
                  <a:schemeClr val="lt1"/>
                </a:solidFill>
              </a:rPr>
              <a:t>Build a student-instructor rapport/dialogue - give space for feedback from students on their progress in EMI course (</a:t>
            </a:r>
            <a:r>
              <a:rPr lang="en-US" sz="1800" dirty="0" err="1">
                <a:solidFill>
                  <a:schemeClr val="lt1"/>
                </a:solidFill>
              </a:rPr>
              <a:t>Ishikura</a:t>
            </a:r>
            <a:r>
              <a:rPr lang="en-US" sz="1800" dirty="0">
                <a:solidFill>
                  <a:schemeClr val="lt1"/>
                </a:solidFill>
              </a:rPr>
              <a:t>, 2015)</a:t>
            </a:r>
            <a:endParaRPr sz="1800" dirty="0">
              <a:solidFill>
                <a:schemeClr val="lt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3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33">
                                            <p:txEl>
                                              <p:pRg st="0" end="0"/>
                                            </p:txEl>
                                          </p:spTgt>
                                        </p:tgtEl>
                                        <p:attrNameLst>
                                          <p:attrName>style.visibility</p:attrName>
                                        </p:attrNameLst>
                                      </p:cBhvr>
                                      <p:to>
                                        <p:strVal val="visible"/>
                                      </p:to>
                                    </p:set>
                                    <p:animEffect transition="in" filter="fade">
                                      <p:cBhvr>
                                        <p:cTn id="10" dur="500"/>
                                        <p:tgtEl>
                                          <p:spTgt spid="233">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33">
                                            <p:txEl>
                                              <p:pRg st="1" end="1"/>
                                            </p:txEl>
                                          </p:spTgt>
                                        </p:tgtEl>
                                        <p:attrNameLst>
                                          <p:attrName>style.visibility</p:attrName>
                                        </p:attrNameLst>
                                      </p:cBhvr>
                                      <p:to>
                                        <p:strVal val="visible"/>
                                      </p:to>
                                    </p:set>
                                    <p:animEffect transition="in" filter="fade">
                                      <p:cBhvr>
                                        <p:cTn id="14" dur="500"/>
                                        <p:tgtEl>
                                          <p:spTgt spid="233">
                                            <p:txEl>
                                              <p:pRg st="1" end="1"/>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33">
                                            <p:txEl>
                                              <p:pRg st="2" end="2"/>
                                            </p:txEl>
                                          </p:spTgt>
                                        </p:tgtEl>
                                        <p:attrNameLst>
                                          <p:attrName>style.visibility</p:attrName>
                                        </p:attrNameLst>
                                      </p:cBhvr>
                                      <p:to>
                                        <p:strVal val="visible"/>
                                      </p:to>
                                    </p:set>
                                    <p:animEffect transition="in" filter="fade">
                                      <p:cBhvr>
                                        <p:cTn id="18" dur="500"/>
                                        <p:tgtEl>
                                          <p:spTgt spid="233">
                                            <p:txEl>
                                              <p:pRg st="2" end="2"/>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33">
                                            <p:txEl>
                                              <p:pRg st="3" end="3"/>
                                            </p:txEl>
                                          </p:spTgt>
                                        </p:tgtEl>
                                        <p:attrNameLst>
                                          <p:attrName>style.visibility</p:attrName>
                                        </p:attrNameLst>
                                      </p:cBhvr>
                                      <p:to>
                                        <p:strVal val="visible"/>
                                      </p:to>
                                    </p:set>
                                    <p:animEffect transition="in" filter="fade">
                                      <p:cBhvr>
                                        <p:cTn id="22" dur="500"/>
                                        <p:tgtEl>
                                          <p:spTgt spid="233">
                                            <p:txEl>
                                              <p:pRg st="3" end="3"/>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33">
                                            <p:txEl>
                                              <p:pRg st="4" end="4"/>
                                            </p:txEl>
                                          </p:spTgt>
                                        </p:tgtEl>
                                        <p:attrNameLst>
                                          <p:attrName>style.visibility</p:attrName>
                                        </p:attrNameLst>
                                      </p:cBhvr>
                                      <p:to>
                                        <p:strVal val="visible"/>
                                      </p:to>
                                    </p:set>
                                    <p:animEffect transition="in" filter="fade">
                                      <p:cBhvr>
                                        <p:cTn id="26" dur="500"/>
                                        <p:tgtEl>
                                          <p:spTgt spid="233">
                                            <p:txEl>
                                              <p:pRg st="4" end="4"/>
                                            </p:txEl>
                                          </p:spTgt>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233">
                                            <p:txEl>
                                              <p:pRg st="5" end="5"/>
                                            </p:txEl>
                                          </p:spTgt>
                                        </p:tgtEl>
                                        <p:attrNameLst>
                                          <p:attrName>style.visibility</p:attrName>
                                        </p:attrNameLst>
                                      </p:cBhvr>
                                      <p:to>
                                        <p:strVal val="visible"/>
                                      </p:to>
                                    </p:set>
                                    <p:animEffect transition="in" filter="fade">
                                      <p:cBhvr>
                                        <p:cTn id="30" dur="500"/>
                                        <p:tgtEl>
                                          <p:spTgt spid="233">
                                            <p:txEl>
                                              <p:pRg st="5" end="5"/>
                                            </p:txEl>
                                          </p:spTgt>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33">
                                            <p:txEl>
                                              <p:pRg st="6" end="6"/>
                                            </p:txEl>
                                          </p:spTgt>
                                        </p:tgtEl>
                                        <p:attrNameLst>
                                          <p:attrName>style.visibility</p:attrName>
                                        </p:attrNameLst>
                                      </p:cBhvr>
                                      <p:to>
                                        <p:strVal val="visible"/>
                                      </p:to>
                                    </p:set>
                                    <p:animEffect transition="in" filter="fade">
                                      <p:cBhvr>
                                        <p:cTn id="34" dur="500"/>
                                        <p:tgtEl>
                                          <p:spTgt spid="23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p:bldP spid="23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3"/>
          <p:cNvSpPr txBox="1">
            <a:spLocks noGrp="1"/>
          </p:cNvSpPr>
          <p:nvPr>
            <p:ph type="title"/>
          </p:nvPr>
        </p:nvSpPr>
        <p:spPr>
          <a:xfrm>
            <a:off x="235310" y="83089"/>
            <a:ext cx="8802671"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a:solidFill>
                  <a:srgbClr val="002060"/>
                </a:solidFill>
              </a:rPr>
              <a:t>Pedagogical Policies and Practices:</a:t>
            </a:r>
            <a:br>
              <a:rPr lang="en-US" dirty="0">
                <a:solidFill>
                  <a:srgbClr val="002060"/>
                </a:solidFill>
              </a:rPr>
            </a:br>
            <a:r>
              <a:rPr lang="en-US" dirty="0">
                <a:solidFill>
                  <a:srgbClr val="002060"/>
                </a:solidFill>
              </a:rPr>
              <a:t>Lessons from NU Practice and International Literature</a:t>
            </a:r>
            <a:endParaRPr dirty="0">
              <a:solidFill>
                <a:srgbClr val="002060"/>
              </a:solidFill>
            </a:endParaRPr>
          </a:p>
        </p:txBody>
      </p:sp>
      <p:sp>
        <p:nvSpPr>
          <p:cNvPr id="233" name="Google Shape;233;p23"/>
          <p:cNvSpPr txBox="1">
            <a:spLocks noGrp="1"/>
          </p:cNvSpPr>
          <p:nvPr>
            <p:ph type="body" idx="2"/>
          </p:nvPr>
        </p:nvSpPr>
        <p:spPr>
          <a:xfrm>
            <a:off x="130907" y="1020417"/>
            <a:ext cx="9011478" cy="35475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7F7F7F"/>
              </a:buClr>
              <a:buSzPts val="1800"/>
              <a:buChar char="●"/>
            </a:pPr>
            <a:r>
              <a:rPr lang="en-US" sz="1800" dirty="0">
                <a:solidFill>
                  <a:schemeClr val="lt1"/>
                </a:solidFill>
              </a:rPr>
              <a:t>ECTS-bearing language classes that connect to main content courses (in </a:t>
            </a:r>
            <a:r>
              <a:rPr lang="en-US" sz="1800" dirty="0">
                <a:solidFill>
                  <a:srgbClr val="000000"/>
                </a:solidFill>
              </a:rPr>
              <a:t>English, Kazakh, and Russian) (</a:t>
            </a:r>
            <a:r>
              <a:rPr lang="en-US" sz="1800" dirty="0">
                <a:solidFill>
                  <a:srgbClr val="000000"/>
                </a:solidFill>
                <a:highlight>
                  <a:srgbClr val="FFFFFF"/>
                </a:highlight>
              </a:rPr>
              <a:t>Fenton-Smith, Humphreys, Walkinshaw, Michael &amp; Lobo, 2017</a:t>
            </a:r>
            <a:r>
              <a:rPr lang="en-US" sz="1800" dirty="0">
                <a:solidFill>
                  <a:srgbClr val="000000"/>
                </a:solidFill>
              </a:rPr>
              <a:t>)</a:t>
            </a:r>
            <a:endParaRPr sz="1800" dirty="0">
              <a:solidFill>
                <a:srgbClr val="000000"/>
              </a:solidFill>
            </a:endParaRPr>
          </a:p>
          <a:p>
            <a:pPr marL="457200" lvl="0" indent="-342900" algn="l" rtl="0">
              <a:lnSpc>
                <a:spcPct val="115000"/>
              </a:lnSpc>
              <a:spcBef>
                <a:spcPts val="0"/>
              </a:spcBef>
              <a:spcAft>
                <a:spcPts val="0"/>
              </a:spcAft>
              <a:buClr>
                <a:srgbClr val="7F7F7F"/>
              </a:buClr>
              <a:buSzPts val="1800"/>
              <a:buChar char="●"/>
            </a:pPr>
            <a:r>
              <a:rPr lang="en-US" sz="1800" dirty="0">
                <a:solidFill>
                  <a:srgbClr val="000000"/>
                </a:solidFill>
              </a:rPr>
              <a:t>Preparatory courses for faculty on methodology of teaching in foreign language (O’Dowd, 2018)</a:t>
            </a:r>
            <a:endParaRPr sz="1800" dirty="0">
              <a:solidFill>
                <a:srgbClr val="000000"/>
              </a:solidFill>
            </a:endParaRPr>
          </a:p>
          <a:p>
            <a:pPr marL="457200" lvl="0" indent="-342900" algn="l" rtl="0">
              <a:lnSpc>
                <a:spcPct val="115000"/>
              </a:lnSpc>
              <a:spcBef>
                <a:spcPts val="0"/>
              </a:spcBef>
              <a:spcAft>
                <a:spcPts val="0"/>
              </a:spcAft>
              <a:buClr>
                <a:srgbClr val="7F7F7F"/>
              </a:buClr>
              <a:buSzPts val="1800"/>
              <a:buChar char="●"/>
            </a:pPr>
            <a:r>
              <a:rPr lang="en-US" sz="1800" dirty="0">
                <a:solidFill>
                  <a:srgbClr val="000000"/>
                </a:solidFill>
              </a:rPr>
              <a:t>Consider preparatory weeks or foundation year courses before EMI (</a:t>
            </a:r>
            <a:r>
              <a:rPr lang="en-US" sz="1800" dirty="0" err="1">
                <a:solidFill>
                  <a:srgbClr val="000000"/>
                </a:solidFill>
              </a:rPr>
              <a:t>Ishikura</a:t>
            </a:r>
            <a:r>
              <a:rPr lang="en-US" sz="1800" dirty="0">
                <a:solidFill>
                  <a:srgbClr val="000000"/>
                </a:solidFill>
              </a:rPr>
              <a:t>, 2015)</a:t>
            </a:r>
            <a:endParaRPr sz="1800" dirty="0">
              <a:solidFill>
                <a:srgbClr val="000000"/>
              </a:solidFill>
            </a:endParaRPr>
          </a:p>
          <a:p>
            <a:pPr marL="457200" lvl="0" indent="-342900" algn="l" rtl="0">
              <a:lnSpc>
                <a:spcPct val="115000"/>
              </a:lnSpc>
              <a:spcBef>
                <a:spcPts val="0"/>
              </a:spcBef>
              <a:spcAft>
                <a:spcPts val="0"/>
              </a:spcAft>
              <a:buClr>
                <a:srgbClr val="7F7F7F"/>
              </a:buClr>
              <a:buSzPts val="1800"/>
              <a:buChar char="●"/>
            </a:pPr>
            <a:r>
              <a:rPr lang="en-US" sz="1800" dirty="0">
                <a:solidFill>
                  <a:schemeClr val="lt1"/>
                </a:solidFill>
              </a:rPr>
              <a:t>Time to read materials in advance/flipped classrooms (Airey, 2009)</a:t>
            </a:r>
            <a:endParaRPr sz="1800" dirty="0"/>
          </a:p>
          <a:p>
            <a:pPr marL="457200" lvl="0" indent="-342900" algn="l" rtl="0">
              <a:lnSpc>
                <a:spcPct val="115000"/>
              </a:lnSpc>
              <a:spcBef>
                <a:spcPts val="0"/>
              </a:spcBef>
              <a:spcAft>
                <a:spcPts val="0"/>
              </a:spcAft>
              <a:buClr>
                <a:srgbClr val="7F7F7F"/>
              </a:buClr>
              <a:buSzPts val="1800"/>
              <a:buChar char="●"/>
            </a:pPr>
            <a:r>
              <a:rPr lang="en-US" sz="1800" dirty="0">
                <a:solidFill>
                  <a:schemeClr val="lt1"/>
                </a:solidFill>
              </a:rPr>
              <a:t>Scaffold larger tasks (Kiernan, 2017)</a:t>
            </a:r>
            <a:endParaRPr sz="1800" dirty="0"/>
          </a:p>
          <a:p>
            <a:pPr marL="457200" lvl="0" indent="-342900" algn="l" rtl="0">
              <a:lnSpc>
                <a:spcPct val="115000"/>
              </a:lnSpc>
              <a:spcBef>
                <a:spcPts val="0"/>
              </a:spcBef>
              <a:spcAft>
                <a:spcPts val="0"/>
              </a:spcAft>
              <a:buClr>
                <a:srgbClr val="7F7F7F"/>
              </a:buClr>
              <a:buSzPts val="1800"/>
              <a:buChar char="●"/>
            </a:pPr>
            <a:r>
              <a:rPr lang="en-US" sz="1800" dirty="0">
                <a:solidFill>
                  <a:schemeClr val="lt1"/>
                </a:solidFill>
              </a:rPr>
              <a:t>Have rubrics for assessing assignments (Montgomery, Sparks, &amp; Goodman, 2019)</a:t>
            </a:r>
            <a:endParaRPr sz="1800" dirty="0"/>
          </a:p>
          <a:p>
            <a:pPr marL="457200" lvl="0" indent="-342900" algn="l" rtl="0">
              <a:lnSpc>
                <a:spcPct val="115000"/>
              </a:lnSpc>
              <a:spcBef>
                <a:spcPts val="0"/>
              </a:spcBef>
              <a:spcAft>
                <a:spcPts val="0"/>
              </a:spcAft>
              <a:buClr>
                <a:srgbClr val="7F7F7F"/>
              </a:buClr>
              <a:buSzPts val="1800"/>
              <a:buChar char="●"/>
            </a:pPr>
            <a:r>
              <a:rPr lang="en-US" sz="1800" dirty="0">
                <a:solidFill>
                  <a:schemeClr val="lt1"/>
                </a:solidFill>
              </a:rPr>
              <a:t>Build a student-instructor rapport/dialogue - give space for feedback from students on their progress in EMI course (</a:t>
            </a:r>
            <a:r>
              <a:rPr lang="en-US" sz="1800" dirty="0" err="1">
                <a:solidFill>
                  <a:schemeClr val="lt1"/>
                </a:solidFill>
              </a:rPr>
              <a:t>Ishikura</a:t>
            </a:r>
            <a:r>
              <a:rPr lang="en-US" sz="1800" dirty="0">
                <a:solidFill>
                  <a:schemeClr val="lt1"/>
                </a:solidFill>
              </a:rPr>
              <a:t>, 2015)</a:t>
            </a:r>
            <a:endParaRPr sz="1800" dirty="0">
              <a:solidFill>
                <a:schemeClr val="lt1"/>
              </a:solidFill>
            </a:endParaRPr>
          </a:p>
        </p:txBody>
      </p:sp>
    </p:spTree>
    <p:extLst>
      <p:ext uri="{BB962C8B-B14F-4D97-AF65-F5344CB8AC3E}">
        <p14:creationId xmlns:p14="http://schemas.microsoft.com/office/powerpoint/2010/main" val="22718547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3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33">
                                            <p:txEl>
                                              <p:pRg st="0" end="0"/>
                                            </p:txEl>
                                          </p:spTgt>
                                        </p:tgtEl>
                                        <p:attrNameLst>
                                          <p:attrName>style.visibility</p:attrName>
                                        </p:attrNameLst>
                                      </p:cBhvr>
                                      <p:to>
                                        <p:strVal val="visible"/>
                                      </p:to>
                                    </p:set>
                                    <p:animEffect transition="in" filter="fade">
                                      <p:cBhvr>
                                        <p:cTn id="10" dur="500"/>
                                        <p:tgtEl>
                                          <p:spTgt spid="233">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33">
                                            <p:txEl>
                                              <p:pRg st="1" end="1"/>
                                            </p:txEl>
                                          </p:spTgt>
                                        </p:tgtEl>
                                        <p:attrNameLst>
                                          <p:attrName>style.visibility</p:attrName>
                                        </p:attrNameLst>
                                      </p:cBhvr>
                                      <p:to>
                                        <p:strVal val="visible"/>
                                      </p:to>
                                    </p:set>
                                    <p:animEffect transition="in" filter="fade">
                                      <p:cBhvr>
                                        <p:cTn id="14" dur="500"/>
                                        <p:tgtEl>
                                          <p:spTgt spid="233">
                                            <p:txEl>
                                              <p:pRg st="1" end="1"/>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33">
                                            <p:txEl>
                                              <p:pRg st="2" end="2"/>
                                            </p:txEl>
                                          </p:spTgt>
                                        </p:tgtEl>
                                        <p:attrNameLst>
                                          <p:attrName>style.visibility</p:attrName>
                                        </p:attrNameLst>
                                      </p:cBhvr>
                                      <p:to>
                                        <p:strVal val="visible"/>
                                      </p:to>
                                    </p:set>
                                    <p:animEffect transition="in" filter="fade">
                                      <p:cBhvr>
                                        <p:cTn id="18" dur="500"/>
                                        <p:tgtEl>
                                          <p:spTgt spid="233">
                                            <p:txEl>
                                              <p:pRg st="2" end="2"/>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33">
                                            <p:txEl>
                                              <p:pRg st="3" end="3"/>
                                            </p:txEl>
                                          </p:spTgt>
                                        </p:tgtEl>
                                        <p:attrNameLst>
                                          <p:attrName>style.visibility</p:attrName>
                                        </p:attrNameLst>
                                      </p:cBhvr>
                                      <p:to>
                                        <p:strVal val="visible"/>
                                      </p:to>
                                    </p:set>
                                    <p:animEffect transition="in" filter="fade">
                                      <p:cBhvr>
                                        <p:cTn id="22" dur="500"/>
                                        <p:tgtEl>
                                          <p:spTgt spid="233">
                                            <p:txEl>
                                              <p:pRg st="3" end="3"/>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33">
                                            <p:txEl>
                                              <p:pRg st="4" end="4"/>
                                            </p:txEl>
                                          </p:spTgt>
                                        </p:tgtEl>
                                        <p:attrNameLst>
                                          <p:attrName>style.visibility</p:attrName>
                                        </p:attrNameLst>
                                      </p:cBhvr>
                                      <p:to>
                                        <p:strVal val="visible"/>
                                      </p:to>
                                    </p:set>
                                    <p:animEffect transition="in" filter="fade">
                                      <p:cBhvr>
                                        <p:cTn id="26" dur="500"/>
                                        <p:tgtEl>
                                          <p:spTgt spid="233">
                                            <p:txEl>
                                              <p:pRg st="4" end="4"/>
                                            </p:txEl>
                                          </p:spTgt>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233">
                                            <p:txEl>
                                              <p:pRg st="5" end="5"/>
                                            </p:txEl>
                                          </p:spTgt>
                                        </p:tgtEl>
                                        <p:attrNameLst>
                                          <p:attrName>style.visibility</p:attrName>
                                        </p:attrNameLst>
                                      </p:cBhvr>
                                      <p:to>
                                        <p:strVal val="visible"/>
                                      </p:to>
                                    </p:set>
                                    <p:animEffect transition="in" filter="fade">
                                      <p:cBhvr>
                                        <p:cTn id="30" dur="500"/>
                                        <p:tgtEl>
                                          <p:spTgt spid="233">
                                            <p:txEl>
                                              <p:pRg st="5" end="5"/>
                                            </p:txEl>
                                          </p:spTgt>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33">
                                            <p:txEl>
                                              <p:pRg st="6" end="6"/>
                                            </p:txEl>
                                          </p:spTgt>
                                        </p:tgtEl>
                                        <p:attrNameLst>
                                          <p:attrName>style.visibility</p:attrName>
                                        </p:attrNameLst>
                                      </p:cBhvr>
                                      <p:to>
                                        <p:strVal val="visible"/>
                                      </p:to>
                                    </p:set>
                                    <p:animEffect transition="in" filter="fade">
                                      <p:cBhvr>
                                        <p:cTn id="34" dur="500"/>
                                        <p:tgtEl>
                                          <p:spTgt spid="23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p:bldP spid="23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5"/>
          <p:cNvSpPr txBox="1">
            <a:spLocks noGrp="1"/>
          </p:cNvSpPr>
          <p:nvPr>
            <p:ph type="title"/>
          </p:nvPr>
        </p:nvSpPr>
        <p:spPr>
          <a:xfrm>
            <a:off x="311700" y="79022"/>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a:solidFill>
                  <a:srgbClr val="002060"/>
                </a:solidFill>
              </a:rPr>
              <a:t>Institutional Resources at Our University</a:t>
            </a:r>
            <a:endParaRPr dirty="0">
              <a:solidFill>
                <a:srgbClr val="002060"/>
              </a:solidFill>
            </a:endParaRPr>
          </a:p>
        </p:txBody>
      </p:sp>
      <p:graphicFrame>
        <p:nvGraphicFramePr>
          <p:cNvPr id="245" name="Google Shape;245;p25"/>
          <p:cNvGraphicFramePr/>
          <p:nvPr/>
        </p:nvGraphicFramePr>
        <p:xfrm>
          <a:off x="394389" y="814095"/>
          <a:ext cx="8355225" cy="3877175"/>
        </p:xfrm>
        <a:graphic>
          <a:graphicData uri="http://schemas.openxmlformats.org/drawingml/2006/table">
            <a:tbl>
              <a:tblPr firstRow="1" bandRow="1">
                <a:noFill/>
                <a:tableStyleId>{ABBFA7D8-05ED-46B7-A20F-F8C71F3D6FAD}</a:tableStyleId>
              </a:tblPr>
              <a:tblGrid>
                <a:gridCol w="2746375">
                  <a:extLst>
                    <a:ext uri="{9D8B030D-6E8A-4147-A177-3AD203B41FA5}">
                      <a16:colId xmlns:a16="http://schemas.microsoft.com/office/drawing/2014/main" val="20000"/>
                    </a:ext>
                  </a:extLst>
                </a:gridCol>
                <a:gridCol w="2875725">
                  <a:extLst>
                    <a:ext uri="{9D8B030D-6E8A-4147-A177-3AD203B41FA5}">
                      <a16:colId xmlns:a16="http://schemas.microsoft.com/office/drawing/2014/main" val="20001"/>
                    </a:ext>
                  </a:extLst>
                </a:gridCol>
                <a:gridCol w="2733125">
                  <a:extLst>
                    <a:ext uri="{9D8B030D-6E8A-4147-A177-3AD203B41FA5}">
                      <a16:colId xmlns:a16="http://schemas.microsoft.com/office/drawing/2014/main" val="20002"/>
                    </a:ext>
                  </a:extLst>
                </a:gridCol>
              </a:tblGrid>
              <a:tr h="9858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Resources we have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Challenges we need to address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How we imagine the way forward</a:t>
                      </a:r>
                      <a:endParaRPr sz="1400" u="none" strike="noStrike" cap="none"/>
                    </a:p>
                  </a:txBody>
                  <a:tcPr marL="91450" marR="91450" marT="45725" marB="45725"/>
                </a:tc>
                <a:extLst>
                  <a:ext uri="{0D108BD9-81ED-4DB2-BD59-A6C34878D82A}">
                    <a16:rowId xmlns:a16="http://schemas.microsoft.com/office/drawing/2014/main" val="10000"/>
                  </a:ext>
                </a:extLst>
              </a:tr>
              <a:tr h="11327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1"/>
                  </a:ext>
                </a:extLst>
              </a:tr>
              <a:tr h="17586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4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45"/>
                                        </p:tgtEl>
                                        <p:attrNameLst>
                                          <p:attrName>style.visibility</p:attrName>
                                        </p:attrNameLst>
                                      </p:cBhvr>
                                      <p:to>
                                        <p:strVal val="visible"/>
                                      </p:to>
                                    </p:set>
                                    <p:animEffect transition="in" filter="fade">
                                      <p:cBhvr>
                                        <p:cTn id="10" dur="5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6"/>
          <p:cNvSpPr txBox="1">
            <a:spLocks noGrp="1"/>
          </p:cNvSpPr>
          <p:nvPr>
            <p:ph type="title"/>
          </p:nvPr>
        </p:nvSpPr>
        <p:spPr>
          <a:xfrm>
            <a:off x="311700" y="79022"/>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a:solidFill>
                  <a:srgbClr val="002060"/>
                </a:solidFill>
              </a:rPr>
              <a:t>Institutional Policies at Our University</a:t>
            </a:r>
            <a:endParaRPr dirty="0">
              <a:solidFill>
                <a:srgbClr val="002060"/>
              </a:solidFill>
            </a:endParaRPr>
          </a:p>
        </p:txBody>
      </p:sp>
      <p:graphicFrame>
        <p:nvGraphicFramePr>
          <p:cNvPr id="251" name="Google Shape;251;p26"/>
          <p:cNvGraphicFramePr/>
          <p:nvPr/>
        </p:nvGraphicFramePr>
        <p:xfrm>
          <a:off x="394389" y="814095"/>
          <a:ext cx="8355225" cy="3877175"/>
        </p:xfrm>
        <a:graphic>
          <a:graphicData uri="http://schemas.openxmlformats.org/drawingml/2006/table">
            <a:tbl>
              <a:tblPr firstRow="1" bandRow="1">
                <a:noFill/>
                <a:tableStyleId>{ABBFA7D8-05ED-46B7-A20F-F8C71F3D6FAD}</a:tableStyleId>
              </a:tblPr>
              <a:tblGrid>
                <a:gridCol w="2746375">
                  <a:extLst>
                    <a:ext uri="{9D8B030D-6E8A-4147-A177-3AD203B41FA5}">
                      <a16:colId xmlns:a16="http://schemas.microsoft.com/office/drawing/2014/main" val="20000"/>
                    </a:ext>
                  </a:extLst>
                </a:gridCol>
                <a:gridCol w="2875725">
                  <a:extLst>
                    <a:ext uri="{9D8B030D-6E8A-4147-A177-3AD203B41FA5}">
                      <a16:colId xmlns:a16="http://schemas.microsoft.com/office/drawing/2014/main" val="20001"/>
                    </a:ext>
                  </a:extLst>
                </a:gridCol>
                <a:gridCol w="2733125">
                  <a:extLst>
                    <a:ext uri="{9D8B030D-6E8A-4147-A177-3AD203B41FA5}">
                      <a16:colId xmlns:a16="http://schemas.microsoft.com/office/drawing/2014/main" val="20002"/>
                    </a:ext>
                  </a:extLst>
                </a:gridCol>
              </a:tblGrid>
              <a:tr h="9858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Policies we have that support us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Policies we need to develop/address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How we imagine the way forward</a:t>
                      </a:r>
                      <a:endParaRPr sz="1400" u="none" strike="noStrike" cap="none"/>
                    </a:p>
                  </a:txBody>
                  <a:tcPr marL="91450" marR="91450" marT="45725" marB="45725"/>
                </a:tc>
                <a:extLst>
                  <a:ext uri="{0D108BD9-81ED-4DB2-BD59-A6C34878D82A}">
                    <a16:rowId xmlns:a16="http://schemas.microsoft.com/office/drawing/2014/main" val="10000"/>
                  </a:ext>
                </a:extLst>
              </a:tr>
              <a:tr h="11327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1"/>
                  </a:ext>
                </a:extLst>
              </a:tr>
              <a:tr h="17586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50"/>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51"/>
                                        </p:tgtEl>
                                        <p:attrNameLst>
                                          <p:attrName>style.visibility</p:attrName>
                                        </p:attrNameLst>
                                      </p:cBhvr>
                                      <p:to>
                                        <p:strVal val="visible"/>
                                      </p:to>
                                    </p:set>
                                    <p:animEffect transition="in" filter="fade">
                                      <p:cBhvr>
                                        <p:cTn id="10" dur="5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3"/>
          <p:cNvSpPr txBox="1">
            <a:spLocks noGrp="1"/>
          </p:cNvSpPr>
          <p:nvPr>
            <p:ph type="title"/>
          </p:nvPr>
        </p:nvSpPr>
        <p:spPr>
          <a:xfrm>
            <a:off x="164124" y="1147133"/>
            <a:ext cx="5052646" cy="2849234"/>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a:latin typeface="Tahoma"/>
                <a:ea typeface="Tahoma"/>
                <a:cs typeface="Tahoma"/>
                <a:sym typeface="Tahoma"/>
              </a:rPr>
              <a:t>RESEARCH TEAM RESEARCH QUESTIONS and METHODS</a:t>
            </a:r>
            <a:endParaRPr>
              <a:latin typeface="Tahoma"/>
              <a:ea typeface="Tahoma"/>
              <a:cs typeface="Tahoma"/>
              <a:sym typeface="Tahoma"/>
            </a:endParaRPr>
          </a:p>
        </p:txBody>
      </p:sp>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7"/>
          <p:cNvSpPr txBox="1">
            <a:spLocks noGrp="1"/>
          </p:cNvSpPr>
          <p:nvPr>
            <p:ph type="body" idx="1"/>
          </p:nvPr>
        </p:nvSpPr>
        <p:spPr>
          <a:xfrm>
            <a:off x="219645" y="805690"/>
            <a:ext cx="8704709" cy="3416400"/>
          </a:xfrm>
          <a:prstGeom prst="rect">
            <a:avLst/>
          </a:prstGeom>
          <a:noFill/>
          <a:ln>
            <a:noFill/>
          </a:ln>
        </p:spPr>
        <p:txBody>
          <a:bodyPr spcFirstLastPara="1" wrap="square" lIns="91425" tIns="91425" rIns="91425" bIns="91425" anchor="t" anchorCtr="0">
            <a:noAutofit/>
          </a:bodyPr>
          <a:lstStyle/>
          <a:p>
            <a:pPr marL="914400" lvl="1" indent="-228600" algn="l" rtl="0">
              <a:lnSpc>
                <a:spcPct val="115000"/>
              </a:lnSpc>
              <a:spcBef>
                <a:spcPts val="1600"/>
              </a:spcBef>
              <a:spcAft>
                <a:spcPts val="0"/>
              </a:spcAft>
              <a:buSzPts val="1200"/>
              <a:buNone/>
            </a:pPr>
            <a:endParaRPr>
              <a:solidFill>
                <a:srgbClr val="363636"/>
              </a:solidFill>
            </a:endParaRPr>
          </a:p>
          <a:p>
            <a:pPr marL="914400" lvl="1" indent="-228600" algn="l" rtl="0">
              <a:lnSpc>
                <a:spcPct val="115000"/>
              </a:lnSpc>
              <a:spcBef>
                <a:spcPts val="1600"/>
              </a:spcBef>
              <a:spcAft>
                <a:spcPts val="0"/>
              </a:spcAft>
              <a:buSzPts val="1200"/>
              <a:buNone/>
            </a:pPr>
            <a:endParaRPr>
              <a:solidFill>
                <a:srgbClr val="363636"/>
              </a:solidFill>
            </a:endParaRPr>
          </a:p>
        </p:txBody>
      </p:sp>
      <p:sp>
        <p:nvSpPr>
          <p:cNvPr id="257" name="Google Shape;257;p27"/>
          <p:cNvSpPr txBox="1">
            <a:spLocks noGrp="1"/>
          </p:cNvSpPr>
          <p:nvPr>
            <p:ph type="title"/>
          </p:nvPr>
        </p:nvSpPr>
        <p:spPr>
          <a:xfrm>
            <a:off x="311700" y="232990"/>
            <a:ext cx="871303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a:solidFill>
                  <a:srgbClr val="002060"/>
                </a:solidFill>
              </a:rPr>
              <a:t>Institutional Resources:</a:t>
            </a:r>
            <a:br>
              <a:rPr lang="en-US" dirty="0">
                <a:solidFill>
                  <a:srgbClr val="002060"/>
                </a:solidFill>
              </a:rPr>
            </a:br>
            <a:r>
              <a:rPr lang="en-US" dirty="0">
                <a:solidFill>
                  <a:srgbClr val="002060"/>
                </a:solidFill>
              </a:rPr>
              <a:t>Lessons from NU Practice and International Literature</a:t>
            </a:r>
            <a:endParaRPr dirty="0">
              <a:solidFill>
                <a:srgbClr val="002060"/>
              </a:solidFill>
            </a:endParaRPr>
          </a:p>
        </p:txBody>
      </p:sp>
      <p:sp>
        <p:nvSpPr>
          <p:cNvPr id="258" name="Google Shape;258;p27"/>
          <p:cNvSpPr txBox="1"/>
          <p:nvPr/>
        </p:nvSpPr>
        <p:spPr>
          <a:xfrm>
            <a:off x="341397" y="1378390"/>
            <a:ext cx="8461204" cy="4020398"/>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Clr>
                <a:srgbClr val="7F7F7F"/>
              </a:buClr>
              <a:buSzPts val="2800"/>
              <a:buFont typeface="Arial"/>
              <a:buChar char="•"/>
            </a:pPr>
            <a:r>
              <a:rPr lang="en-US" sz="1800" dirty="0">
                <a:solidFill>
                  <a:schemeClr val="lt1"/>
                </a:solidFill>
              </a:rPr>
              <a:t>Professional development workshops by experienced colleagues (i.e. who had a special training before)</a:t>
            </a:r>
            <a:r>
              <a:rPr lang="en-US" sz="1800" b="0" i="0" u="none" strike="noStrike" cap="none" dirty="0">
                <a:solidFill>
                  <a:schemeClr val="lt1"/>
                </a:solidFill>
                <a:latin typeface="Arial"/>
                <a:ea typeface="Arial"/>
                <a:cs typeface="Arial"/>
                <a:sym typeface="Arial"/>
              </a:rPr>
              <a:t> (Barrios et al., 2016)</a:t>
            </a:r>
            <a:endParaRPr dirty="0"/>
          </a:p>
          <a:p>
            <a:pPr marL="0" marR="0" lvl="0" indent="0" algn="l" rtl="0">
              <a:lnSpc>
                <a:spcPct val="100000"/>
              </a:lnSpc>
              <a:spcBef>
                <a:spcPts val="0"/>
              </a:spcBef>
              <a:spcAft>
                <a:spcPts val="0"/>
              </a:spcAft>
              <a:buNone/>
            </a:pPr>
            <a:endParaRPr sz="1800" b="0" i="0" u="none" strike="noStrike" cap="none" dirty="0">
              <a:solidFill>
                <a:schemeClr val="lt1"/>
              </a:solidFill>
              <a:latin typeface="Arial"/>
              <a:ea typeface="Arial"/>
              <a:cs typeface="Arial"/>
              <a:sym typeface="Arial"/>
            </a:endParaRPr>
          </a:p>
          <a:p>
            <a:pPr marL="342900" marR="0" lvl="0" indent="-342900" algn="l" rtl="0">
              <a:lnSpc>
                <a:spcPct val="100000"/>
              </a:lnSpc>
              <a:spcBef>
                <a:spcPts val="0"/>
              </a:spcBef>
              <a:spcAft>
                <a:spcPts val="0"/>
              </a:spcAft>
              <a:buClr>
                <a:srgbClr val="7F7F7F"/>
              </a:buClr>
              <a:buSzPts val="2800"/>
              <a:buFont typeface="Arial"/>
              <a:buChar char="•"/>
            </a:pPr>
            <a:r>
              <a:rPr lang="en-US" sz="1800" b="0" i="0" u="none" strike="noStrike" cap="none" dirty="0">
                <a:solidFill>
                  <a:schemeClr val="lt1"/>
                </a:solidFill>
                <a:latin typeface="Arial"/>
                <a:ea typeface="Arial"/>
                <a:cs typeface="Arial"/>
                <a:sym typeface="Arial"/>
              </a:rPr>
              <a:t>Workload reduction, salary raise and institutional recognition (Hu &amp; Lei, 2014)</a:t>
            </a:r>
            <a:endParaRPr dirty="0"/>
          </a:p>
          <a:p>
            <a:pPr marL="0" marR="0" lvl="0" indent="0" algn="l" rtl="0">
              <a:lnSpc>
                <a:spcPct val="100000"/>
              </a:lnSpc>
              <a:spcBef>
                <a:spcPts val="0"/>
              </a:spcBef>
              <a:spcAft>
                <a:spcPts val="0"/>
              </a:spcAft>
              <a:buNone/>
            </a:pPr>
            <a:endParaRPr sz="1800" b="0" i="0" u="none" strike="noStrike" cap="none" dirty="0">
              <a:solidFill>
                <a:schemeClr val="lt1"/>
              </a:solidFill>
              <a:latin typeface="Arial"/>
              <a:ea typeface="Arial"/>
              <a:cs typeface="Arial"/>
              <a:sym typeface="Arial"/>
            </a:endParaRPr>
          </a:p>
          <a:p>
            <a:pPr marL="342900" marR="0" lvl="0" indent="-342900" algn="l" rtl="0">
              <a:lnSpc>
                <a:spcPct val="100000"/>
              </a:lnSpc>
              <a:spcBef>
                <a:spcPts val="0"/>
              </a:spcBef>
              <a:spcAft>
                <a:spcPts val="0"/>
              </a:spcAft>
              <a:buClr>
                <a:srgbClr val="7F7F7F"/>
              </a:buClr>
              <a:buSzPts val="2800"/>
              <a:buFont typeface="Arial"/>
              <a:buChar char="•"/>
            </a:pPr>
            <a:r>
              <a:rPr lang="en-US" sz="1800" b="0" i="0" u="none" strike="noStrike" cap="none" dirty="0">
                <a:solidFill>
                  <a:schemeClr val="lt1"/>
                </a:solidFill>
                <a:latin typeface="Arial"/>
                <a:ea typeface="Arial"/>
                <a:cs typeface="Arial"/>
                <a:sym typeface="Arial"/>
              </a:rPr>
              <a:t>Placement test to distribute students into groups (</a:t>
            </a:r>
            <a:r>
              <a:rPr lang="en-US" sz="1800" b="0" i="0" u="none" strike="noStrike" cap="none" dirty="0" err="1">
                <a:solidFill>
                  <a:schemeClr val="lt1"/>
                </a:solidFill>
                <a:latin typeface="Arial"/>
                <a:ea typeface="Arial"/>
                <a:cs typeface="Arial"/>
                <a:sym typeface="Arial"/>
              </a:rPr>
              <a:t>Prilipko</a:t>
            </a:r>
            <a:r>
              <a:rPr lang="en-US" sz="1800" b="0" i="0" u="none" strike="noStrike" cap="none" dirty="0">
                <a:solidFill>
                  <a:schemeClr val="lt1"/>
                </a:solidFill>
                <a:latin typeface="Arial"/>
                <a:ea typeface="Arial"/>
                <a:cs typeface="Arial"/>
                <a:sym typeface="Arial"/>
              </a:rPr>
              <a:t>, 2017)</a:t>
            </a:r>
            <a:endParaRPr dirty="0"/>
          </a:p>
          <a:p>
            <a:pPr marL="0" marR="0" lvl="0" indent="0" algn="l" rtl="0">
              <a:lnSpc>
                <a:spcPct val="100000"/>
              </a:lnSpc>
              <a:spcBef>
                <a:spcPts val="0"/>
              </a:spcBef>
              <a:spcAft>
                <a:spcPts val="0"/>
              </a:spcAft>
              <a:buNone/>
            </a:pPr>
            <a:endParaRPr sz="1800" b="0" i="0" u="none" strike="noStrike" cap="none" dirty="0">
              <a:solidFill>
                <a:schemeClr val="lt1"/>
              </a:solidFill>
              <a:latin typeface="Arial"/>
              <a:ea typeface="Arial"/>
              <a:cs typeface="Arial"/>
              <a:sym typeface="Arial"/>
            </a:endParaRPr>
          </a:p>
          <a:p>
            <a:pPr marL="342900" lvl="0" indent="-342900">
              <a:buClr>
                <a:srgbClr val="7F7F7F"/>
              </a:buClr>
              <a:buSzPts val="2800"/>
              <a:buFont typeface="Arial"/>
              <a:buChar char="•"/>
            </a:pPr>
            <a:r>
              <a:rPr lang="en-US" sz="1800" b="0" i="0" u="none" strike="noStrike" cap="none" dirty="0">
                <a:solidFill>
                  <a:schemeClr val="lt1"/>
                </a:solidFill>
                <a:latin typeface="Arial"/>
                <a:ea typeface="Arial"/>
                <a:cs typeface="Arial"/>
                <a:sym typeface="Arial"/>
              </a:rPr>
              <a:t>“Linguistic coach” that helps faculty with resources in English, online tools, translations (Morell et al., 2014; </a:t>
            </a:r>
            <a:r>
              <a:rPr lang="en-US" sz="1800" dirty="0">
                <a:solidFill>
                  <a:schemeClr val="lt1"/>
                </a:solidFill>
              </a:rPr>
              <a:t>Schmidt-</a:t>
            </a:r>
            <a:r>
              <a:rPr lang="en-US" sz="1800" dirty="0" err="1">
                <a:solidFill>
                  <a:schemeClr val="lt1"/>
                </a:solidFill>
              </a:rPr>
              <a:t>Unterberger</a:t>
            </a:r>
            <a:r>
              <a:rPr lang="en-US" sz="1800" dirty="0">
                <a:solidFill>
                  <a:schemeClr val="lt1"/>
                </a:solidFill>
              </a:rPr>
              <a:t>, 2018)</a:t>
            </a:r>
            <a:endParaRPr sz="1800" dirty="0">
              <a:solidFill>
                <a:schemeClr val="lt1"/>
              </a:solidFill>
            </a:endParaRPr>
          </a:p>
          <a:p>
            <a:pPr marL="0" marR="0" lvl="0" indent="0" algn="l" rtl="0">
              <a:lnSpc>
                <a:spcPct val="100000"/>
              </a:lnSpc>
              <a:spcBef>
                <a:spcPts val="0"/>
              </a:spcBef>
              <a:spcAft>
                <a:spcPts val="0"/>
              </a:spcAft>
              <a:buNone/>
            </a:pPr>
            <a:endParaRPr sz="1800" b="0" i="0" u="none" strike="noStrike" cap="none" dirty="0">
              <a:solidFill>
                <a:schemeClr val="lt1"/>
              </a:solidFill>
              <a:latin typeface="Arial"/>
              <a:ea typeface="Arial"/>
              <a:cs typeface="Arial"/>
              <a:sym typeface="Arial"/>
            </a:endParaRPr>
          </a:p>
          <a:p>
            <a:pPr marL="342900" marR="0" lvl="0" indent="-342900" algn="l" rtl="0">
              <a:lnSpc>
                <a:spcPct val="100000"/>
              </a:lnSpc>
              <a:spcBef>
                <a:spcPts val="0"/>
              </a:spcBef>
              <a:spcAft>
                <a:spcPts val="0"/>
              </a:spcAft>
              <a:buClr>
                <a:srgbClr val="7F7F7F"/>
              </a:buClr>
              <a:buSzPts val="2800"/>
              <a:buFont typeface="Arial"/>
              <a:buChar char="•"/>
            </a:pPr>
            <a:r>
              <a:rPr lang="en-US" sz="1800" b="0" i="0" u="none" strike="noStrike" cap="none" dirty="0">
                <a:solidFill>
                  <a:schemeClr val="lt1"/>
                </a:solidFill>
                <a:highlight>
                  <a:srgbClr val="FFFFFF"/>
                </a:highlight>
                <a:latin typeface="Arial"/>
                <a:ea typeface="Arial"/>
                <a:cs typeface="Arial"/>
                <a:sym typeface="Arial"/>
              </a:rPr>
              <a:t>Attract international students, develop EMI to suit both local and international students and to give scholarships for international students and scholars (Zhang, 2018)</a:t>
            </a:r>
            <a:endParaRPr sz="1800" b="0" i="0" u="none" strike="noStrike" cap="none" dirty="0">
              <a:solidFill>
                <a:schemeClr val="lt1"/>
              </a:solidFill>
              <a:latin typeface="Arial"/>
              <a:ea typeface="Arial"/>
              <a:cs typeface="Arial"/>
              <a:sym typeface="Arial"/>
            </a:endParaRPr>
          </a:p>
          <a:p>
            <a:pPr marL="342900" marR="0" lvl="0" indent="-165100" algn="l" rtl="0">
              <a:lnSpc>
                <a:spcPct val="100000"/>
              </a:lnSpc>
              <a:spcBef>
                <a:spcPts val="0"/>
              </a:spcBef>
              <a:spcAft>
                <a:spcPts val="0"/>
              </a:spcAft>
              <a:buClr>
                <a:srgbClr val="7F7F7F"/>
              </a:buClr>
              <a:buSzPts val="2800"/>
              <a:buFont typeface="Arial"/>
              <a:buNone/>
            </a:pPr>
            <a:endParaRPr sz="1800" b="0" i="0" u="none" strike="noStrike" cap="none" dirty="0">
              <a:solidFill>
                <a:schemeClr val="lt1"/>
              </a:solidFill>
              <a:latin typeface="Arial"/>
              <a:ea typeface="Arial"/>
              <a:cs typeface="Arial"/>
              <a:sym typeface="Arial"/>
            </a:endParaRPr>
          </a:p>
          <a:p>
            <a:pPr marL="914400" marR="0" lvl="1" indent="-152400" algn="l" rtl="0">
              <a:lnSpc>
                <a:spcPct val="115000"/>
              </a:lnSpc>
              <a:spcBef>
                <a:spcPts val="1600"/>
              </a:spcBef>
              <a:spcAft>
                <a:spcPts val="0"/>
              </a:spcAft>
              <a:buClr>
                <a:srgbClr val="7F7F7F"/>
              </a:buClr>
              <a:buSzPts val="1200"/>
              <a:buFont typeface="Arial"/>
              <a:buNone/>
            </a:pPr>
            <a:endParaRPr sz="1800" b="0" i="0" u="none" strike="noStrike" cap="none" dirty="0">
              <a:solidFill>
                <a:schemeClr val="lt1"/>
              </a:solidFill>
              <a:latin typeface="Arial"/>
              <a:ea typeface="Arial"/>
              <a:cs typeface="Arial"/>
              <a:sym typeface="Arial"/>
            </a:endParaRPr>
          </a:p>
          <a:p>
            <a:pPr marL="914400" marR="0" lvl="1" indent="-152400" algn="l" rtl="0">
              <a:lnSpc>
                <a:spcPct val="115000"/>
              </a:lnSpc>
              <a:spcBef>
                <a:spcPts val="1600"/>
              </a:spcBef>
              <a:spcAft>
                <a:spcPts val="0"/>
              </a:spcAft>
              <a:buClr>
                <a:srgbClr val="7F7F7F"/>
              </a:buClr>
              <a:buSzPts val="1200"/>
              <a:buFont typeface="Arial"/>
              <a:buNone/>
            </a:pPr>
            <a:endParaRPr sz="1800" b="0" i="0" u="none" strike="noStrike" cap="none" dirty="0">
              <a:solidFill>
                <a:schemeClr val="lt1"/>
              </a:solidFill>
              <a:latin typeface="Arial"/>
              <a:ea typeface="Arial"/>
              <a:cs typeface="Arial"/>
              <a:sym typeface="Aria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57"/>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58">
                                            <p:txEl>
                                              <p:pRg st="0" end="0"/>
                                            </p:txEl>
                                          </p:spTgt>
                                        </p:tgtEl>
                                        <p:attrNameLst>
                                          <p:attrName>style.visibility</p:attrName>
                                        </p:attrNameLst>
                                      </p:cBhvr>
                                      <p:to>
                                        <p:strVal val="visible"/>
                                      </p:to>
                                    </p:set>
                                    <p:animEffect transition="in" filter="fade">
                                      <p:cBhvr>
                                        <p:cTn id="10" dur="500"/>
                                        <p:tgtEl>
                                          <p:spTgt spid="258">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58">
                                            <p:txEl>
                                              <p:pRg st="2" end="2"/>
                                            </p:txEl>
                                          </p:spTgt>
                                        </p:tgtEl>
                                        <p:attrNameLst>
                                          <p:attrName>style.visibility</p:attrName>
                                        </p:attrNameLst>
                                      </p:cBhvr>
                                      <p:to>
                                        <p:strVal val="visible"/>
                                      </p:to>
                                    </p:set>
                                    <p:animEffect transition="in" filter="fade">
                                      <p:cBhvr>
                                        <p:cTn id="14" dur="500"/>
                                        <p:tgtEl>
                                          <p:spTgt spid="258">
                                            <p:txEl>
                                              <p:pRg st="2" end="2"/>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58">
                                            <p:txEl>
                                              <p:pRg st="4" end="4"/>
                                            </p:txEl>
                                          </p:spTgt>
                                        </p:tgtEl>
                                        <p:attrNameLst>
                                          <p:attrName>style.visibility</p:attrName>
                                        </p:attrNameLst>
                                      </p:cBhvr>
                                      <p:to>
                                        <p:strVal val="visible"/>
                                      </p:to>
                                    </p:set>
                                    <p:animEffect transition="in" filter="fade">
                                      <p:cBhvr>
                                        <p:cTn id="18" dur="500"/>
                                        <p:tgtEl>
                                          <p:spTgt spid="258">
                                            <p:txEl>
                                              <p:pRg st="4" end="4"/>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58">
                                            <p:txEl>
                                              <p:pRg st="6" end="6"/>
                                            </p:txEl>
                                          </p:spTgt>
                                        </p:tgtEl>
                                        <p:attrNameLst>
                                          <p:attrName>style.visibility</p:attrName>
                                        </p:attrNameLst>
                                      </p:cBhvr>
                                      <p:to>
                                        <p:strVal val="visible"/>
                                      </p:to>
                                    </p:set>
                                    <p:animEffect transition="in" filter="fade">
                                      <p:cBhvr>
                                        <p:cTn id="22" dur="500"/>
                                        <p:tgtEl>
                                          <p:spTgt spid="258">
                                            <p:txEl>
                                              <p:pRg st="6" end="6"/>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58">
                                            <p:txEl>
                                              <p:pRg st="8" end="8"/>
                                            </p:txEl>
                                          </p:spTgt>
                                        </p:tgtEl>
                                        <p:attrNameLst>
                                          <p:attrName>style.visibility</p:attrName>
                                        </p:attrNameLst>
                                      </p:cBhvr>
                                      <p:to>
                                        <p:strVal val="visible"/>
                                      </p:to>
                                    </p:set>
                                    <p:animEffect transition="in" filter="fade">
                                      <p:cBhvr>
                                        <p:cTn id="26" dur="500"/>
                                        <p:tgtEl>
                                          <p:spTgt spid="2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p:bldP spid="25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8"/>
          <p:cNvSpPr txBox="1">
            <a:spLocks noGrp="1"/>
          </p:cNvSpPr>
          <p:nvPr>
            <p:ph type="body" idx="1"/>
          </p:nvPr>
        </p:nvSpPr>
        <p:spPr>
          <a:xfrm>
            <a:off x="219645" y="805690"/>
            <a:ext cx="8704709" cy="3416400"/>
          </a:xfrm>
          <a:prstGeom prst="rect">
            <a:avLst/>
          </a:prstGeom>
          <a:noFill/>
          <a:ln>
            <a:noFill/>
          </a:ln>
        </p:spPr>
        <p:txBody>
          <a:bodyPr spcFirstLastPara="1" wrap="square" lIns="91425" tIns="91425" rIns="91425" bIns="91425" anchor="t" anchorCtr="0">
            <a:noAutofit/>
          </a:bodyPr>
          <a:lstStyle/>
          <a:p>
            <a:pPr marL="914400" lvl="1" indent="-228600" algn="l" rtl="0">
              <a:lnSpc>
                <a:spcPct val="115000"/>
              </a:lnSpc>
              <a:spcBef>
                <a:spcPts val="1600"/>
              </a:spcBef>
              <a:spcAft>
                <a:spcPts val="0"/>
              </a:spcAft>
              <a:buSzPts val="1200"/>
              <a:buNone/>
            </a:pPr>
            <a:endParaRPr>
              <a:solidFill>
                <a:srgbClr val="363636"/>
              </a:solidFill>
            </a:endParaRPr>
          </a:p>
          <a:p>
            <a:pPr marL="914400" lvl="1" indent="-228600" algn="l" rtl="0">
              <a:lnSpc>
                <a:spcPct val="115000"/>
              </a:lnSpc>
              <a:spcBef>
                <a:spcPts val="1600"/>
              </a:spcBef>
              <a:spcAft>
                <a:spcPts val="0"/>
              </a:spcAft>
              <a:buSzPts val="1200"/>
              <a:buNone/>
            </a:pPr>
            <a:endParaRPr>
              <a:solidFill>
                <a:srgbClr val="363636"/>
              </a:solidFill>
            </a:endParaRPr>
          </a:p>
        </p:txBody>
      </p:sp>
      <p:sp>
        <p:nvSpPr>
          <p:cNvPr id="264" name="Google Shape;264;p28"/>
          <p:cNvSpPr txBox="1">
            <a:spLocks noGrp="1"/>
          </p:cNvSpPr>
          <p:nvPr>
            <p:ph type="title"/>
          </p:nvPr>
        </p:nvSpPr>
        <p:spPr>
          <a:xfrm>
            <a:off x="311700" y="52366"/>
            <a:ext cx="871303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a:solidFill>
                  <a:srgbClr val="002855"/>
                </a:solidFill>
              </a:rPr>
              <a:t>Institutional Policies:</a:t>
            </a:r>
            <a:br>
              <a:rPr lang="en-US" dirty="0">
                <a:solidFill>
                  <a:srgbClr val="002855"/>
                </a:solidFill>
              </a:rPr>
            </a:br>
            <a:r>
              <a:rPr lang="en-US" dirty="0">
                <a:solidFill>
                  <a:srgbClr val="002855"/>
                </a:solidFill>
              </a:rPr>
              <a:t>Lessons from NU Practice and International Literature</a:t>
            </a:r>
            <a:endParaRPr dirty="0">
              <a:solidFill>
                <a:srgbClr val="002855"/>
              </a:solidFill>
            </a:endParaRPr>
          </a:p>
        </p:txBody>
      </p:sp>
      <p:sp>
        <p:nvSpPr>
          <p:cNvPr id="265" name="Google Shape;265;p28"/>
          <p:cNvSpPr txBox="1"/>
          <p:nvPr/>
        </p:nvSpPr>
        <p:spPr>
          <a:xfrm>
            <a:off x="437612" y="1123102"/>
            <a:ext cx="8706387" cy="4020398"/>
          </a:xfrm>
          <a:prstGeom prst="rect">
            <a:avLst/>
          </a:prstGeom>
          <a:noFill/>
          <a:ln>
            <a:noFill/>
          </a:ln>
        </p:spPr>
        <p:txBody>
          <a:bodyPr spcFirstLastPara="1" wrap="square" lIns="91425" tIns="91425" rIns="91425" bIns="91425" anchor="t" anchorCtr="0">
            <a:noAutofit/>
          </a:bodyPr>
          <a:lstStyle/>
          <a:p>
            <a:pPr marL="292219" marR="0" lvl="0" indent="-292219" algn="l" rtl="0">
              <a:lnSpc>
                <a:spcPct val="100000"/>
              </a:lnSpc>
              <a:spcBef>
                <a:spcPts val="0"/>
              </a:spcBef>
              <a:spcAft>
                <a:spcPts val="0"/>
              </a:spcAft>
              <a:buClr>
                <a:schemeClr val="lt2"/>
              </a:buClr>
              <a:buSzPts val="2800"/>
              <a:buFont typeface="Arial"/>
              <a:buChar char="•"/>
            </a:pPr>
            <a:r>
              <a:rPr lang="en-US" sz="2000" b="0" i="0" u="none" strike="noStrike" cap="none" dirty="0">
                <a:solidFill>
                  <a:schemeClr val="lt1"/>
                </a:solidFill>
                <a:latin typeface="Arial"/>
                <a:ea typeface="Arial"/>
                <a:cs typeface="Arial"/>
                <a:sym typeface="Arial"/>
              </a:rPr>
              <a:t>At NU, a higher IELTS score (6.5 for Master’s, 7 for PhD) is correlated with better learning outcomes, but there is not a set standard within the literature on the level of English for admission to EMI</a:t>
            </a:r>
            <a:endParaRPr sz="1400" b="0" i="0" u="none" strike="noStrike" cap="none" dirty="0">
              <a:solidFill>
                <a:schemeClr val="lt1"/>
              </a:solidFill>
              <a:latin typeface="Arial"/>
              <a:ea typeface="Arial"/>
              <a:cs typeface="Arial"/>
              <a:sym typeface="Arial"/>
            </a:endParaRPr>
          </a:p>
          <a:p>
            <a:pPr marL="292219" marR="0" lvl="0" indent="-292219" algn="l" rtl="0">
              <a:lnSpc>
                <a:spcPct val="100000"/>
              </a:lnSpc>
              <a:spcBef>
                <a:spcPts val="0"/>
              </a:spcBef>
              <a:spcAft>
                <a:spcPts val="0"/>
              </a:spcAft>
              <a:buClr>
                <a:schemeClr val="lt2"/>
              </a:buClr>
              <a:buSzPts val="2800"/>
              <a:buFont typeface="Arial"/>
              <a:buChar char="•"/>
            </a:pPr>
            <a:r>
              <a:rPr lang="en-US" sz="2000" b="0" i="0" u="none" strike="noStrike" cap="none" dirty="0">
                <a:solidFill>
                  <a:schemeClr val="lt1"/>
                </a:solidFill>
                <a:latin typeface="Arial"/>
                <a:ea typeface="Arial"/>
                <a:cs typeface="Arial"/>
                <a:sym typeface="Arial"/>
              </a:rPr>
              <a:t>As at NU and a consortium of Kazakhstani universities, have a university Academic Integrity Policy, and enforce it </a:t>
            </a:r>
            <a:endParaRPr sz="1400" b="0" i="0" u="none" strike="noStrike" cap="none" dirty="0">
              <a:solidFill>
                <a:schemeClr val="lt1"/>
              </a:solidFill>
              <a:latin typeface="Arial"/>
              <a:ea typeface="Arial"/>
              <a:cs typeface="Arial"/>
              <a:sym typeface="Arial"/>
            </a:endParaRPr>
          </a:p>
          <a:p>
            <a:pPr marL="292219" marR="0" lvl="0" indent="-292219" algn="l" rtl="0">
              <a:lnSpc>
                <a:spcPct val="100000"/>
              </a:lnSpc>
              <a:spcBef>
                <a:spcPts val="0"/>
              </a:spcBef>
              <a:spcAft>
                <a:spcPts val="0"/>
              </a:spcAft>
              <a:buClr>
                <a:schemeClr val="lt2"/>
              </a:buClr>
              <a:buSzPts val="2800"/>
              <a:buFont typeface="Arial"/>
              <a:buChar char="•"/>
            </a:pPr>
            <a:r>
              <a:rPr lang="en-US" sz="2000" b="0" i="0" u="none" strike="noStrike" cap="none" dirty="0">
                <a:solidFill>
                  <a:schemeClr val="lt1"/>
                </a:solidFill>
                <a:latin typeface="Arial"/>
                <a:ea typeface="Arial"/>
                <a:cs typeface="Arial"/>
                <a:sym typeface="Arial"/>
              </a:rPr>
              <a:t>Engage in monitoring that: a) does not merely ‘police’ English, but recognizes the value of using multiple languages for teaching and learning b) considers other measures of quality pedagogy c) provides feedback to professors for development of their practice and their students, not punishment</a:t>
            </a:r>
            <a:endParaRPr sz="1400" b="0" i="0" u="none" strike="noStrike" cap="none" dirty="0">
              <a:solidFill>
                <a:schemeClr val="lt1"/>
              </a:solidFill>
              <a:latin typeface="Arial"/>
              <a:ea typeface="Arial"/>
              <a:cs typeface="Arial"/>
              <a:sym typeface="Arial"/>
            </a:endParaRPr>
          </a:p>
          <a:p>
            <a:pPr marL="292219" marR="0" lvl="0" indent="-292219" algn="l" rtl="0">
              <a:lnSpc>
                <a:spcPct val="100000"/>
              </a:lnSpc>
              <a:spcBef>
                <a:spcPts val="0"/>
              </a:spcBef>
              <a:spcAft>
                <a:spcPts val="0"/>
              </a:spcAft>
              <a:buClr>
                <a:schemeClr val="lt2"/>
              </a:buClr>
              <a:buSzPts val="2800"/>
              <a:buFont typeface="Arial"/>
              <a:buChar char="•"/>
            </a:pPr>
            <a:r>
              <a:rPr lang="en-US" sz="2000" b="0" i="0" u="none" strike="noStrike" cap="none" dirty="0">
                <a:solidFill>
                  <a:schemeClr val="lt1"/>
                </a:solidFill>
                <a:latin typeface="Arial"/>
                <a:ea typeface="Arial"/>
                <a:cs typeface="Arial"/>
                <a:sym typeface="Arial"/>
              </a:rPr>
              <a:t>Encourage professors to conduct peer observations or to record and review their teaching practice to see areas of strength and improvement (Guo et al, 2018)</a:t>
            </a:r>
            <a:endParaRPr sz="1400" b="0" i="0" u="none" strike="noStrike" cap="none" dirty="0">
              <a:solidFill>
                <a:schemeClr val="lt1"/>
              </a:solidFill>
              <a:latin typeface="Arial"/>
              <a:ea typeface="Arial"/>
              <a:cs typeface="Arial"/>
              <a:sym typeface="Arial"/>
            </a:endParaRPr>
          </a:p>
          <a:p>
            <a:pPr marL="292219" marR="0" lvl="0" indent="-114419" algn="l" rtl="0">
              <a:lnSpc>
                <a:spcPct val="100000"/>
              </a:lnSpc>
              <a:spcBef>
                <a:spcPts val="0"/>
              </a:spcBef>
              <a:spcAft>
                <a:spcPts val="0"/>
              </a:spcAft>
              <a:buClr>
                <a:schemeClr val="lt2"/>
              </a:buClr>
              <a:buSzPts val="2800"/>
              <a:buFont typeface="Arial"/>
              <a:buNone/>
            </a:pPr>
            <a:endParaRPr sz="2000" b="0" i="0" u="none" strike="noStrike" cap="none" dirty="0">
              <a:solidFill>
                <a:schemeClr val="lt1"/>
              </a:solidFill>
              <a:latin typeface="Arial"/>
              <a:ea typeface="Arial"/>
              <a:cs typeface="Arial"/>
              <a:sym typeface="Arial"/>
            </a:endParaRPr>
          </a:p>
          <a:p>
            <a:pPr marL="292219" marR="0" lvl="0" indent="-114419" algn="l" rtl="0">
              <a:lnSpc>
                <a:spcPct val="100000"/>
              </a:lnSpc>
              <a:spcBef>
                <a:spcPts val="0"/>
              </a:spcBef>
              <a:spcAft>
                <a:spcPts val="0"/>
              </a:spcAft>
              <a:buClr>
                <a:schemeClr val="lt2"/>
              </a:buClr>
              <a:buSzPts val="2800"/>
              <a:buFont typeface="Arial"/>
              <a:buNone/>
            </a:pPr>
            <a:endParaRPr sz="2000" b="0" i="0" u="none" strike="noStrike" cap="none" dirty="0">
              <a:solidFill>
                <a:schemeClr val="lt1"/>
              </a:solidFill>
              <a:latin typeface="Arial"/>
              <a:ea typeface="Arial"/>
              <a:cs typeface="Arial"/>
              <a:sym typeface="Arial"/>
            </a:endParaRPr>
          </a:p>
          <a:p>
            <a:pPr marL="292219" marR="0" lvl="0" indent="-114419" algn="l" rtl="0">
              <a:lnSpc>
                <a:spcPct val="100000"/>
              </a:lnSpc>
              <a:spcBef>
                <a:spcPts val="0"/>
              </a:spcBef>
              <a:spcAft>
                <a:spcPts val="0"/>
              </a:spcAft>
              <a:buClr>
                <a:schemeClr val="lt2"/>
              </a:buClr>
              <a:buSzPts val="2800"/>
              <a:buFont typeface="Arial"/>
              <a:buNone/>
            </a:pPr>
            <a:endParaRPr sz="2000" b="0" i="0" u="none" strike="noStrike" cap="none" dirty="0">
              <a:solidFill>
                <a:schemeClr val="lt1"/>
              </a:solidFill>
              <a:latin typeface="Arial"/>
              <a:ea typeface="Arial"/>
              <a:cs typeface="Arial"/>
              <a:sym typeface="Arial"/>
            </a:endParaRPr>
          </a:p>
          <a:p>
            <a:pPr marL="292219" marR="0" lvl="0" indent="-114419" algn="l" rtl="0">
              <a:lnSpc>
                <a:spcPct val="100000"/>
              </a:lnSpc>
              <a:spcBef>
                <a:spcPts val="0"/>
              </a:spcBef>
              <a:spcAft>
                <a:spcPts val="0"/>
              </a:spcAft>
              <a:buClr>
                <a:schemeClr val="lt2"/>
              </a:buClr>
              <a:buSzPts val="2800"/>
              <a:buFont typeface="Arial"/>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2"/>
              </a:buClr>
              <a:buSzPts val="2800"/>
              <a:buFont typeface="Arial"/>
              <a:buNone/>
            </a:pPr>
            <a:endParaRPr sz="2000" b="0" i="0" u="none" strike="noStrike" cap="none" dirty="0">
              <a:solidFill>
                <a:schemeClr val="lt1"/>
              </a:solidFill>
              <a:latin typeface="Arial"/>
              <a:ea typeface="Arial"/>
              <a:cs typeface="Arial"/>
              <a:sym typeface="Arial"/>
            </a:endParaRPr>
          </a:p>
          <a:p>
            <a:pPr marL="914400" marR="0" lvl="1" indent="-228600" algn="l" rtl="0">
              <a:lnSpc>
                <a:spcPct val="115000"/>
              </a:lnSpc>
              <a:spcBef>
                <a:spcPts val="1600"/>
              </a:spcBef>
              <a:spcAft>
                <a:spcPts val="0"/>
              </a:spcAft>
              <a:buClr>
                <a:schemeClr val="lt2"/>
              </a:buClr>
              <a:buSzPts val="1200"/>
              <a:buFont typeface="Arial"/>
              <a:buNone/>
            </a:pPr>
            <a:endParaRPr sz="1200" b="0" i="0" u="none" strike="noStrike" cap="none" dirty="0">
              <a:solidFill>
                <a:schemeClr val="lt1"/>
              </a:solidFill>
              <a:latin typeface="Arial"/>
              <a:ea typeface="Arial"/>
              <a:cs typeface="Arial"/>
              <a:sym typeface="Arial"/>
            </a:endParaRPr>
          </a:p>
          <a:p>
            <a:pPr marL="914400" marR="0" lvl="1" indent="-228600" algn="l" rtl="0">
              <a:lnSpc>
                <a:spcPct val="115000"/>
              </a:lnSpc>
              <a:spcBef>
                <a:spcPts val="1600"/>
              </a:spcBef>
              <a:spcAft>
                <a:spcPts val="0"/>
              </a:spcAft>
              <a:buClr>
                <a:schemeClr val="lt2"/>
              </a:buClr>
              <a:buSzPts val="1200"/>
              <a:buFont typeface="Arial"/>
              <a:buNone/>
            </a:pPr>
            <a:endParaRPr sz="1200" b="0" i="0" u="none" strike="noStrike" cap="none" dirty="0">
              <a:solidFill>
                <a:schemeClr val="lt1"/>
              </a:solidFill>
              <a:latin typeface="Arial"/>
              <a:ea typeface="Arial"/>
              <a:cs typeface="Arial"/>
              <a:sym typeface="Aria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6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65">
                                            <p:txEl>
                                              <p:pRg st="0" end="0"/>
                                            </p:txEl>
                                          </p:spTgt>
                                        </p:tgtEl>
                                        <p:attrNameLst>
                                          <p:attrName>style.visibility</p:attrName>
                                        </p:attrNameLst>
                                      </p:cBhvr>
                                      <p:to>
                                        <p:strVal val="visible"/>
                                      </p:to>
                                    </p:set>
                                    <p:animEffect transition="in" filter="fade">
                                      <p:cBhvr>
                                        <p:cTn id="10" dur="500"/>
                                        <p:tgtEl>
                                          <p:spTgt spid="265">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65">
                                            <p:txEl>
                                              <p:pRg st="1" end="1"/>
                                            </p:txEl>
                                          </p:spTgt>
                                        </p:tgtEl>
                                        <p:attrNameLst>
                                          <p:attrName>style.visibility</p:attrName>
                                        </p:attrNameLst>
                                      </p:cBhvr>
                                      <p:to>
                                        <p:strVal val="visible"/>
                                      </p:to>
                                    </p:set>
                                    <p:animEffect transition="in" filter="fade">
                                      <p:cBhvr>
                                        <p:cTn id="14" dur="500"/>
                                        <p:tgtEl>
                                          <p:spTgt spid="265">
                                            <p:txEl>
                                              <p:pRg st="1" end="1"/>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65">
                                            <p:txEl>
                                              <p:pRg st="2" end="2"/>
                                            </p:txEl>
                                          </p:spTgt>
                                        </p:tgtEl>
                                        <p:attrNameLst>
                                          <p:attrName>style.visibility</p:attrName>
                                        </p:attrNameLst>
                                      </p:cBhvr>
                                      <p:to>
                                        <p:strVal val="visible"/>
                                      </p:to>
                                    </p:set>
                                    <p:animEffect transition="in" filter="fade">
                                      <p:cBhvr>
                                        <p:cTn id="18" dur="500"/>
                                        <p:tgtEl>
                                          <p:spTgt spid="265">
                                            <p:txEl>
                                              <p:pRg st="2" end="2"/>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65">
                                            <p:txEl>
                                              <p:pRg st="3" end="3"/>
                                            </p:txEl>
                                          </p:spTgt>
                                        </p:tgtEl>
                                        <p:attrNameLst>
                                          <p:attrName>style.visibility</p:attrName>
                                        </p:attrNameLst>
                                      </p:cBhvr>
                                      <p:to>
                                        <p:strVal val="visible"/>
                                      </p:to>
                                    </p:set>
                                    <p:animEffect transition="in" filter="fade">
                                      <p:cBhvr>
                                        <p:cTn id="22" dur="500"/>
                                        <p:tgtEl>
                                          <p:spTgt spid="26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26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9"/>
          <p:cNvSpPr txBox="1">
            <a:spLocks noGrp="1"/>
          </p:cNvSpPr>
          <p:nvPr>
            <p:ph type="body" idx="1"/>
          </p:nvPr>
        </p:nvSpPr>
        <p:spPr>
          <a:xfrm>
            <a:off x="253206" y="1017725"/>
            <a:ext cx="8520600" cy="3974742"/>
          </a:xfrm>
          <a:prstGeom prst="rect">
            <a:avLst/>
          </a:prstGeom>
          <a:noFill/>
          <a:ln>
            <a:noFill/>
          </a:ln>
        </p:spPr>
        <p:txBody>
          <a:bodyPr spcFirstLastPara="1" wrap="square" lIns="91425" tIns="91425" rIns="91425" bIns="91425" anchor="t" anchorCtr="0">
            <a:noAutofit/>
          </a:bodyPr>
          <a:lstStyle/>
          <a:p>
            <a:pPr marL="744538" lvl="0" indent="-604838" algn="l" rtl="0">
              <a:lnSpc>
                <a:spcPct val="115000"/>
              </a:lnSpc>
              <a:spcBef>
                <a:spcPts val="0"/>
              </a:spcBef>
              <a:spcAft>
                <a:spcPts val="0"/>
              </a:spcAft>
              <a:buSzPts val="1400"/>
              <a:buNone/>
            </a:pPr>
            <a:r>
              <a:rPr lang="en-US" sz="1050" dirty="0" err="1">
                <a:solidFill>
                  <a:schemeClr val="lt1"/>
                </a:solidFill>
                <a:highlight>
                  <a:srgbClr val="FFFFFF"/>
                </a:highlight>
                <a:latin typeface="Times New Roman"/>
                <a:ea typeface="Times New Roman"/>
                <a:cs typeface="Times New Roman"/>
                <a:sym typeface="Times New Roman"/>
              </a:rPr>
              <a:t>Artemeva</a:t>
            </a:r>
            <a:r>
              <a:rPr lang="en-US" sz="1050" dirty="0">
                <a:solidFill>
                  <a:schemeClr val="lt1"/>
                </a:solidFill>
                <a:highlight>
                  <a:srgbClr val="FFFFFF"/>
                </a:highlight>
                <a:latin typeface="Times New Roman"/>
                <a:ea typeface="Times New Roman"/>
                <a:cs typeface="Times New Roman"/>
                <a:sym typeface="Times New Roman"/>
              </a:rPr>
              <a:t>, N., &amp; Fox, J. (2010). Awareness versus production: Probing students’ antecedent genre knowledge. </a:t>
            </a:r>
            <a:r>
              <a:rPr lang="en-US" sz="1050" i="1" dirty="0">
                <a:solidFill>
                  <a:schemeClr val="lt1"/>
                </a:solidFill>
                <a:highlight>
                  <a:srgbClr val="FFFFFF"/>
                </a:highlight>
                <a:latin typeface="Times New Roman"/>
                <a:ea typeface="Times New Roman"/>
                <a:cs typeface="Times New Roman"/>
                <a:sym typeface="Times New Roman"/>
              </a:rPr>
              <a:t>Journal of Business and Technical Communication</a:t>
            </a:r>
            <a:r>
              <a:rPr lang="en-US" sz="1050" dirty="0">
                <a:solidFill>
                  <a:schemeClr val="lt1"/>
                </a:solidFill>
                <a:highlight>
                  <a:srgbClr val="FFFFFF"/>
                </a:highlight>
                <a:latin typeface="Times New Roman"/>
                <a:ea typeface="Times New Roman"/>
                <a:cs typeface="Times New Roman"/>
                <a:sym typeface="Times New Roman"/>
              </a:rPr>
              <a:t>, </a:t>
            </a:r>
            <a:r>
              <a:rPr lang="en-US" sz="1050" i="1" dirty="0">
                <a:solidFill>
                  <a:schemeClr val="lt1"/>
                </a:solidFill>
                <a:highlight>
                  <a:srgbClr val="FFFFFF"/>
                </a:highlight>
                <a:latin typeface="Times New Roman"/>
                <a:ea typeface="Times New Roman"/>
                <a:cs typeface="Times New Roman"/>
                <a:sym typeface="Times New Roman"/>
              </a:rPr>
              <a:t>24</a:t>
            </a:r>
            <a:r>
              <a:rPr lang="en-US" sz="1050" dirty="0">
                <a:solidFill>
                  <a:schemeClr val="lt1"/>
                </a:solidFill>
                <a:highlight>
                  <a:srgbClr val="FFFFFF"/>
                </a:highlight>
                <a:latin typeface="Times New Roman"/>
                <a:ea typeface="Times New Roman"/>
                <a:cs typeface="Times New Roman"/>
                <a:sym typeface="Times New Roman"/>
              </a:rPr>
              <a:t>(4), 476-515.</a:t>
            </a:r>
            <a:endParaRPr dirty="0"/>
          </a:p>
          <a:p>
            <a:pPr marL="744538" lvl="0" indent="-604838" algn="l" rtl="0">
              <a:lnSpc>
                <a:spcPct val="115000"/>
              </a:lnSpc>
              <a:spcBef>
                <a:spcPts val="0"/>
              </a:spcBef>
              <a:spcAft>
                <a:spcPts val="0"/>
              </a:spcAft>
              <a:buSzPts val="1400"/>
              <a:buNone/>
            </a:pPr>
            <a:r>
              <a:rPr lang="en-US" sz="1050" dirty="0">
                <a:solidFill>
                  <a:schemeClr val="lt1"/>
                </a:solidFill>
                <a:highlight>
                  <a:srgbClr val="FFFFFF"/>
                </a:highlight>
                <a:latin typeface="Times New Roman"/>
                <a:ea typeface="Times New Roman"/>
                <a:cs typeface="Times New Roman"/>
                <a:sym typeface="Times New Roman"/>
              </a:rPr>
              <a:t>Airey, J. (2009). </a:t>
            </a:r>
            <a:r>
              <a:rPr lang="en-US" sz="1050" i="1" dirty="0">
                <a:solidFill>
                  <a:schemeClr val="lt1"/>
                </a:solidFill>
                <a:highlight>
                  <a:srgbClr val="FFFFFF"/>
                </a:highlight>
                <a:latin typeface="Times New Roman"/>
                <a:ea typeface="Times New Roman"/>
                <a:cs typeface="Times New Roman"/>
                <a:sym typeface="Times New Roman"/>
              </a:rPr>
              <a:t>Science, language, and literacy: Case studies of learning in Swedish university physics</a:t>
            </a:r>
            <a:r>
              <a:rPr lang="en-US" sz="1050" dirty="0">
                <a:solidFill>
                  <a:schemeClr val="lt1"/>
                </a:solidFill>
                <a:highlight>
                  <a:srgbClr val="FFFFFF"/>
                </a:highlight>
                <a:latin typeface="Times New Roman"/>
                <a:ea typeface="Times New Roman"/>
                <a:cs typeface="Times New Roman"/>
                <a:sym typeface="Times New Roman"/>
              </a:rPr>
              <a:t> (Doctoral dissertation, Acta Universitatis </a:t>
            </a:r>
            <a:r>
              <a:rPr lang="en-US" sz="1050" dirty="0" err="1">
                <a:solidFill>
                  <a:schemeClr val="lt1"/>
                </a:solidFill>
                <a:highlight>
                  <a:srgbClr val="FFFFFF"/>
                </a:highlight>
                <a:latin typeface="Times New Roman"/>
                <a:ea typeface="Times New Roman"/>
                <a:cs typeface="Times New Roman"/>
                <a:sym typeface="Times New Roman"/>
              </a:rPr>
              <a:t>Upsaliensis</a:t>
            </a:r>
            <a:r>
              <a:rPr lang="en-US" sz="1050" dirty="0">
                <a:solidFill>
                  <a:schemeClr val="lt1"/>
                </a:solidFill>
                <a:highlight>
                  <a:srgbClr val="FFFFFF"/>
                </a:highlight>
                <a:latin typeface="Times New Roman"/>
                <a:ea typeface="Times New Roman"/>
                <a:cs typeface="Times New Roman"/>
                <a:sym typeface="Times New Roman"/>
              </a:rPr>
              <a:t>).</a:t>
            </a:r>
            <a:endParaRPr dirty="0"/>
          </a:p>
          <a:p>
            <a:pPr marL="139700" lvl="0" indent="0" algn="l" rtl="0">
              <a:lnSpc>
                <a:spcPct val="115000"/>
              </a:lnSpc>
              <a:spcBef>
                <a:spcPts val="0"/>
              </a:spcBef>
              <a:spcAft>
                <a:spcPts val="0"/>
              </a:spcAft>
              <a:buSzPts val="1400"/>
              <a:buNone/>
            </a:pPr>
            <a:r>
              <a:rPr lang="en-US" sz="1050" dirty="0">
                <a:solidFill>
                  <a:schemeClr val="lt1"/>
                </a:solidFill>
                <a:highlight>
                  <a:srgbClr val="FFFFFF"/>
                </a:highlight>
                <a:latin typeface="Times New Roman"/>
                <a:ea typeface="Times New Roman"/>
                <a:cs typeface="Times New Roman"/>
                <a:sym typeface="Times New Roman"/>
              </a:rPr>
              <a:t>Allard, E. C. (2017). Re-examining teacher </a:t>
            </a:r>
            <a:r>
              <a:rPr lang="en-US" sz="1050" dirty="0" err="1">
                <a:solidFill>
                  <a:schemeClr val="lt1"/>
                </a:solidFill>
                <a:highlight>
                  <a:srgbClr val="FFFFFF"/>
                </a:highlight>
                <a:latin typeface="Times New Roman"/>
                <a:ea typeface="Times New Roman"/>
                <a:cs typeface="Times New Roman"/>
                <a:sym typeface="Times New Roman"/>
              </a:rPr>
              <a:t>translanguaging</a:t>
            </a:r>
            <a:r>
              <a:rPr lang="en-US" sz="1050" dirty="0">
                <a:solidFill>
                  <a:schemeClr val="lt1"/>
                </a:solidFill>
                <a:highlight>
                  <a:srgbClr val="FFFFFF"/>
                </a:highlight>
                <a:latin typeface="Times New Roman"/>
                <a:ea typeface="Times New Roman"/>
                <a:cs typeface="Times New Roman"/>
                <a:sym typeface="Times New Roman"/>
              </a:rPr>
              <a:t>: An ecological perspective. </a:t>
            </a:r>
            <a:r>
              <a:rPr lang="en-US" sz="1050" i="1" dirty="0">
                <a:solidFill>
                  <a:schemeClr val="lt1"/>
                </a:solidFill>
                <a:highlight>
                  <a:srgbClr val="FFFFFF"/>
                </a:highlight>
                <a:latin typeface="Times New Roman"/>
                <a:ea typeface="Times New Roman"/>
                <a:cs typeface="Times New Roman"/>
                <a:sym typeface="Times New Roman"/>
              </a:rPr>
              <a:t>Bilingual Research Journal</a:t>
            </a:r>
            <a:r>
              <a:rPr lang="en-US" sz="1050" dirty="0">
                <a:solidFill>
                  <a:schemeClr val="lt1"/>
                </a:solidFill>
                <a:highlight>
                  <a:srgbClr val="FFFFFF"/>
                </a:highlight>
                <a:latin typeface="Times New Roman"/>
                <a:ea typeface="Times New Roman"/>
                <a:cs typeface="Times New Roman"/>
                <a:sym typeface="Times New Roman"/>
              </a:rPr>
              <a:t>, </a:t>
            </a:r>
            <a:r>
              <a:rPr lang="en-US" sz="1050" i="1" dirty="0">
                <a:solidFill>
                  <a:schemeClr val="lt1"/>
                </a:solidFill>
                <a:highlight>
                  <a:srgbClr val="FFFFFF"/>
                </a:highlight>
                <a:latin typeface="Times New Roman"/>
                <a:ea typeface="Times New Roman"/>
                <a:cs typeface="Times New Roman"/>
                <a:sym typeface="Times New Roman"/>
              </a:rPr>
              <a:t>40</a:t>
            </a:r>
            <a:r>
              <a:rPr lang="en-US" sz="1050" dirty="0">
                <a:solidFill>
                  <a:schemeClr val="lt1"/>
                </a:solidFill>
                <a:highlight>
                  <a:srgbClr val="FFFFFF"/>
                </a:highlight>
                <a:latin typeface="Times New Roman"/>
                <a:ea typeface="Times New Roman"/>
                <a:cs typeface="Times New Roman"/>
                <a:sym typeface="Times New Roman"/>
              </a:rPr>
              <a:t>(2), 116-130.</a:t>
            </a:r>
            <a:endParaRPr dirty="0"/>
          </a:p>
          <a:p>
            <a:pPr marL="744538" lvl="0" indent="-604838" algn="l" rtl="0">
              <a:lnSpc>
                <a:spcPct val="115000"/>
              </a:lnSpc>
              <a:spcBef>
                <a:spcPts val="0"/>
              </a:spcBef>
              <a:spcAft>
                <a:spcPts val="0"/>
              </a:spcAft>
              <a:buSzPts val="1400"/>
              <a:buNone/>
            </a:pPr>
            <a:r>
              <a:rPr lang="en-US" sz="1050" dirty="0">
                <a:solidFill>
                  <a:schemeClr val="lt1"/>
                </a:solidFill>
                <a:highlight>
                  <a:srgbClr val="FFFFFF"/>
                </a:highlight>
                <a:latin typeface="Times New Roman"/>
                <a:ea typeface="Times New Roman"/>
                <a:cs typeface="Times New Roman"/>
                <a:sym typeface="Times New Roman"/>
              </a:rPr>
              <a:t>Barrios, E., </a:t>
            </a:r>
            <a:r>
              <a:rPr lang="en-US" sz="1050" dirty="0" err="1">
                <a:solidFill>
                  <a:schemeClr val="lt1"/>
                </a:solidFill>
                <a:highlight>
                  <a:srgbClr val="FFFFFF"/>
                </a:highlight>
                <a:latin typeface="Times New Roman"/>
                <a:ea typeface="Times New Roman"/>
                <a:cs typeface="Times New Roman"/>
                <a:sym typeface="Times New Roman"/>
              </a:rPr>
              <a:t>López-Gutiérrez</a:t>
            </a:r>
            <a:r>
              <a:rPr lang="en-US" sz="1050" dirty="0">
                <a:solidFill>
                  <a:schemeClr val="lt1"/>
                </a:solidFill>
                <a:highlight>
                  <a:srgbClr val="FFFFFF"/>
                </a:highlight>
                <a:latin typeface="Times New Roman"/>
                <a:ea typeface="Times New Roman"/>
                <a:cs typeface="Times New Roman"/>
                <a:sym typeface="Times New Roman"/>
              </a:rPr>
              <a:t>, A., &amp; </a:t>
            </a:r>
            <a:r>
              <a:rPr lang="en-US" sz="1050" dirty="0" err="1">
                <a:solidFill>
                  <a:schemeClr val="lt1"/>
                </a:solidFill>
                <a:highlight>
                  <a:srgbClr val="FFFFFF"/>
                </a:highlight>
                <a:latin typeface="Times New Roman"/>
                <a:ea typeface="Times New Roman"/>
                <a:cs typeface="Times New Roman"/>
                <a:sym typeface="Times New Roman"/>
              </a:rPr>
              <a:t>Lechuga</a:t>
            </a:r>
            <a:r>
              <a:rPr lang="en-US" sz="1050" dirty="0">
                <a:solidFill>
                  <a:schemeClr val="lt1"/>
                </a:solidFill>
                <a:highlight>
                  <a:srgbClr val="FFFFFF"/>
                </a:highlight>
                <a:latin typeface="Times New Roman"/>
                <a:ea typeface="Times New Roman"/>
                <a:cs typeface="Times New Roman"/>
                <a:sym typeface="Times New Roman"/>
              </a:rPr>
              <a:t>, C. (2016). Facing challenges in English Medium Instruction through engaging in an innovation project. </a:t>
            </a:r>
            <a:r>
              <a:rPr lang="en-US" sz="1050" i="1" dirty="0">
                <a:solidFill>
                  <a:schemeClr val="lt1"/>
                </a:solidFill>
                <a:highlight>
                  <a:srgbClr val="FFFFFF"/>
                </a:highlight>
                <a:latin typeface="Times New Roman"/>
                <a:ea typeface="Times New Roman"/>
                <a:cs typeface="Times New Roman"/>
                <a:sym typeface="Times New Roman"/>
              </a:rPr>
              <a:t>Procedia-Social and Behavioral Sciences</a:t>
            </a:r>
            <a:r>
              <a:rPr lang="en-US" sz="1050" dirty="0">
                <a:solidFill>
                  <a:schemeClr val="lt1"/>
                </a:solidFill>
                <a:highlight>
                  <a:srgbClr val="FFFFFF"/>
                </a:highlight>
                <a:latin typeface="Times New Roman"/>
                <a:ea typeface="Times New Roman"/>
                <a:cs typeface="Times New Roman"/>
                <a:sym typeface="Times New Roman"/>
              </a:rPr>
              <a:t>, </a:t>
            </a:r>
            <a:r>
              <a:rPr lang="en-US" sz="1050" i="1" dirty="0">
                <a:solidFill>
                  <a:schemeClr val="lt1"/>
                </a:solidFill>
                <a:highlight>
                  <a:srgbClr val="FFFFFF"/>
                </a:highlight>
                <a:latin typeface="Times New Roman"/>
                <a:ea typeface="Times New Roman"/>
                <a:cs typeface="Times New Roman"/>
                <a:sym typeface="Times New Roman"/>
              </a:rPr>
              <a:t>228</a:t>
            </a:r>
            <a:r>
              <a:rPr lang="en-US" sz="1050" dirty="0">
                <a:solidFill>
                  <a:schemeClr val="lt1"/>
                </a:solidFill>
                <a:highlight>
                  <a:srgbClr val="FFFFFF"/>
                </a:highlight>
                <a:latin typeface="Times New Roman"/>
                <a:ea typeface="Times New Roman"/>
                <a:cs typeface="Times New Roman"/>
                <a:sym typeface="Times New Roman"/>
              </a:rPr>
              <a:t>, 209-214. Retrieved from </a:t>
            </a:r>
            <a:r>
              <a:rPr lang="en-US" sz="1050" u="sng" dirty="0">
                <a:solidFill>
                  <a:schemeClr val="lt1"/>
                </a:solidFill>
                <a:highlight>
                  <a:srgbClr val="FFFFFF"/>
                </a:highlight>
                <a:latin typeface="Times New Roman"/>
                <a:ea typeface="Times New Roman"/>
                <a:cs typeface="Times New Roman"/>
                <a:sym typeface="Times New Roman"/>
                <a:hlinkClick r:id="rId3"/>
              </a:rPr>
              <a:t>http://www.sciencedirect.com/science/article/pii/S1877042816309570</a:t>
            </a:r>
            <a:endParaRPr sz="1050" dirty="0">
              <a:solidFill>
                <a:schemeClr val="lt1"/>
              </a:solidFill>
              <a:highlight>
                <a:srgbClr val="FFFFFF"/>
              </a:highlight>
              <a:latin typeface="Times New Roman"/>
              <a:ea typeface="Times New Roman"/>
              <a:cs typeface="Times New Roman"/>
              <a:sym typeface="Times New Roman"/>
            </a:endParaRPr>
          </a:p>
          <a:p>
            <a:pPr marL="744538" lvl="0" indent="-604838" algn="l" rtl="0">
              <a:lnSpc>
                <a:spcPct val="115000"/>
              </a:lnSpc>
              <a:spcBef>
                <a:spcPts val="0"/>
              </a:spcBef>
              <a:spcAft>
                <a:spcPts val="0"/>
              </a:spcAft>
              <a:buSzPts val="1400"/>
              <a:buNone/>
            </a:pPr>
            <a:r>
              <a:rPr lang="en-US" sz="1050" dirty="0">
                <a:solidFill>
                  <a:schemeClr val="lt1"/>
                </a:solidFill>
                <a:highlight>
                  <a:srgbClr val="FFFFFF"/>
                </a:highlight>
                <a:latin typeface="Times New Roman"/>
                <a:ea typeface="Times New Roman"/>
                <a:cs typeface="Times New Roman"/>
                <a:sym typeface="Times New Roman"/>
              </a:rPr>
              <a:t>Brent, D. (2011). Transfer, transformation, and rhetorical knowledge: Insights from transfer theory. </a:t>
            </a:r>
            <a:r>
              <a:rPr lang="en-US" sz="1050" i="1" dirty="0">
                <a:solidFill>
                  <a:schemeClr val="lt1"/>
                </a:solidFill>
                <a:highlight>
                  <a:srgbClr val="FFFFFF"/>
                </a:highlight>
                <a:latin typeface="Times New Roman"/>
                <a:ea typeface="Times New Roman"/>
                <a:cs typeface="Times New Roman"/>
                <a:sym typeface="Times New Roman"/>
              </a:rPr>
              <a:t>Journal of Business and Technical Communication</a:t>
            </a:r>
            <a:r>
              <a:rPr lang="en-US" sz="1050" dirty="0">
                <a:solidFill>
                  <a:schemeClr val="lt1"/>
                </a:solidFill>
                <a:highlight>
                  <a:srgbClr val="FFFFFF"/>
                </a:highlight>
                <a:latin typeface="Times New Roman"/>
                <a:ea typeface="Times New Roman"/>
                <a:cs typeface="Times New Roman"/>
                <a:sym typeface="Times New Roman"/>
              </a:rPr>
              <a:t>, </a:t>
            </a:r>
            <a:r>
              <a:rPr lang="en-US" sz="1050" i="1" dirty="0">
                <a:solidFill>
                  <a:schemeClr val="lt1"/>
                </a:solidFill>
                <a:highlight>
                  <a:srgbClr val="FFFFFF"/>
                </a:highlight>
                <a:latin typeface="Times New Roman"/>
                <a:ea typeface="Times New Roman"/>
                <a:cs typeface="Times New Roman"/>
                <a:sym typeface="Times New Roman"/>
              </a:rPr>
              <a:t>25</a:t>
            </a:r>
            <a:r>
              <a:rPr lang="en-US" sz="1050" dirty="0">
                <a:solidFill>
                  <a:schemeClr val="lt1"/>
                </a:solidFill>
                <a:highlight>
                  <a:srgbClr val="FFFFFF"/>
                </a:highlight>
                <a:latin typeface="Times New Roman"/>
                <a:ea typeface="Times New Roman"/>
                <a:cs typeface="Times New Roman"/>
                <a:sym typeface="Times New Roman"/>
              </a:rPr>
              <a:t>(4), 396-420.</a:t>
            </a:r>
            <a:endParaRPr dirty="0"/>
          </a:p>
          <a:p>
            <a:pPr marL="744538" lvl="0" indent="-604838" algn="l" rtl="0">
              <a:lnSpc>
                <a:spcPct val="115000"/>
              </a:lnSpc>
              <a:spcBef>
                <a:spcPts val="0"/>
              </a:spcBef>
              <a:spcAft>
                <a:spcPts val="0"/>
              </a:spcAft>
              <a:buSzPts val="1400"/>
              <a:buNone/>
            </a:pPr>
            <a:r>
              <a:rPr lang="en-US" sz="1050" dirty="0">
                <a:solidFill>
                  <a:schemeClr val="lt1"/>
                </a:solidFill>
                <a:highlight>
                  <a:srgbClr val="FFFFFF"/>
                </a:highlight>
                <a:latin typeface="Times New Roman"/>
                <a:ea typeface="Times New Roman"/>
                <a:cs typeface="Times New Roman"/>
                <a:sym typeface="Times New Roman"/>
              </a:rPr>
              <a:t>DePalma, M.J. and Ringer, J.M. (2011). Toward a theory of adaptive transfer: Expanding disciplinary discussions of “transfer” in second-language writing and composition studies. </a:t>
            </a:r>
            <a:r>
              <a:rPr lang="en-US" sz="1050" i="1" dirty="0">
                <a:solidFill>
                  <a:schemeClr val="lt1"/>
                </a:solidFill>
                <a:highlight>
                  <a:srgbClr val="FFFFFF"/>
                </a:highlight>
                <a:latin typeface="Times New Roman"/>
                <a:ea typeface="Times New Roman"/>
                <a:cs typeface="Times New Roman"/>
                <a:sym typeface="Times New Roman"/>
              </a:rPr>
              <a:t>Journal of Second Language Writing, 20</a:t>
            </a:r>
            <a:r>
              <a:rPr lang="en-US" sz="1050" dirty="0">
                <a:solidFill>
                  <a:schemeClr val="lt1"/>
                </a:solidFill>
                <a:highlight>
                  <a:srgbClr val="FFFFFF"/>
                </a:highlight>
                <a:latin typeface="Times New Roman"/>
                <a:ea typeface="Times New Roman"/>
                <a:cs typeface="Times New Roman"/>
                <a:sym typeface="Times New Roman"/>
              </a:rPr>
              <a:t>(2), 134-147. https://doi.org/10.1016/j.jslw.2011.02.003 </a:t>
            </a:r>
            <a:endParaRPr dirty="0"/>
          </a:p>
          <a:p>
            <a:pPr marL="744538" lvl="0" indent="-604838" algn="l" rtl="0">
              <a:lnSpc>
                <a:spcPct val="115000"/>
              </a:lnSpc>
              <a:spcBef>
                <a:spcPts val="0"/>
              </a:spcBef>
              <a:spcAft>
                <a:spcPts val="0"/>
              </a:spcAft>
              <a:buSzPts val="1400"/>
              <a:buNone/>
            </a:pPr>
            <a:r>
              <a:rPr lang="en-US" sz="1050" dirty="0">
                <a:solidFill>
                  <a:schemeClr val="lt1"/>
                </a:solidFill>
                <a:highlight>
                  <a:srgbClr val="FFFFFF"/>
                </a:highlight>
                <a:latin typeface="Times New Roman"/>
                <a:ea typeface="Times New Roman"/>
                <a:cs typeface="Times New Roman"/>
                <a:sym typeface="Times New Roman"/>
              </a:rPr>
              <a:t>Fenton-Smith, B., Humphreys, P., Walkinshaw, I., Michael, R., &amp; Lobo, A. (2017). Implementing a university-wide credit-bearing English language enhancement </a:t>
            </a:r>
            <a:r>
              <a:rPr lang="en-US" sz="1050" dirty="0" err="1">
                <a:solidFill>
                  <a:schemeClr val="lt1"/>
                </a:solidFill>
                <a:highlight>
                  <a:srgbClr val="FFFFFF"/>
                </a:highlight>
                <a:latin typeface="Times New Roman"/>
                <a:ea typeface="Times New Roman"/>
                <a:cs typeface="Times New Roman"/>
                <a:sym typeface="Times New Roman"/>
              </a:rPr>
              <a:t>programme</a:t>
            </a:r>
            <a:r>
              <a:rPr lang="en-US" sz="1050" dirty="0">
                <a:solidFill>
                  <a:schemeClr val="lt1"/>
                </a:solidFill>
                <a:highlight>
                  <a:srgbClr val="FFFFFF"/>
                </a:highlight>
                <a:latin typeface="Times New Roman"/>
                <a:ea typeface="Times New Roman"/>
                <a:cs typeface="Times New Roman"/>
                <a:sym typeface="Times New Roman"/>
              </a:rPr>
              <a:t>: Issues emerging from practice. </a:t>
            </a:r>
            <a:r>
              <a:rPr lang="en-US" sz="1050" i="1" dirty="0">
                <a:solidFill>
                  <a:schemeClr val="lt1"/>
                </a:solidFill>
                <a:highlight>
                  <a:srgbClr val="FFFFFF"/>
                </a:highlight>
                <a:latin typeface="Times New Roman"/>
                <a:ea typeface="Times New Roman"/>
                <a:cs typeface="Times New Roman"/>
                <a:sym typeface="Times New Roman"/>
              </a:rPr>
              <a:t>Studies in Higher Education</a:t>
            </a:r>
            <a:r>
              <a:rPr lang="en-US" sz="1050" dirty="0">
                <a:solidFill>
                  <a:schemeClr val="lt1"/>
                </a:solidFill>
                <a:highlight>
                  <a:srgbClr val="FFFFFF"/>
                </a:highlight>
                <a:latin typeface="Times New Roman"/>
                <a:ea typeface="Times New Roman"/>
                <a:cs typeface="Times New Roman"/>
                <a:sym typeface="Times New Roman"/>
              </a:rPr>
              <a:t>, </a:t>
            </a:r>
            <a:r>
              <a:rPr lang="en-US" sz="1050" i="1" dirty="0">
                <a:solidFill>
                  <a:schemeClr val="lt1"/>
                </a:solidFill>
                <a:highlight>
                  <a:srgbClr val="FFFFFF"/>
                </a:highlight>
                <a:latin typeface="Times New Roman"/>
                <a:ea typeface="Times New Roman"/>
                <a:cs typeface="Times New Roman"/>
                <a:sym typeface="Times New Roman"/>
              </a:rPr>
              <a:t>42</a:t>
            </a:r>
            <a:r>
              <a:rPr lang="en-US" sz="1050" dirty="0">
                <a:solidFill>
                  <a:schemeClr val="lt1"/>
                </a:solidFill>
                <a:highlight>
                  <a:srgbClr val="FFFFFF"/>
                </a:highlight>
                <a:latin typeface="Times New Roman"/>
                <a:ea typeface="Times New Roman"/>
                <a:cs typeface="Times New Roman"/>
                <a:sym typeface="Times New Roman"/>
              </a:rPr>
              <a:t>(3), 463-479.</a:t>
            </a:r>
            <a:endParaRPr dirty="0"/>
          </a:p>
          <a:p>
            <a:pPr marL="139700" lvl="0" indent="0" algn="l" rtl="0">
              <a:lnSpc>
                <a:spcPct val="115000"/>
              </a:lnSpc>
              <a:spcBef>
                <a:spcPts val="0"/>
              </a:spcBef>
              <a:spcAft>
                <a:spcPts val="0"/>
              </a:spcAft>
              <a:buSzPts val="1400"/>
              <a:buNone/>
            </a:pPr>
            <a:r>
              <a:rPr lang="en-US" sz="1050" dirty="0" err="1">
                <a:solidFill>
                  <a:schemeClr val="lt1"/>
                </a:solidFill>
                <a:highlight>
                  <a:srgbClr val="FFFFFF"/>
                </a:highlight>
                <a:latin typeface="Times New Roman"/>
                <a:ea typeface="Times New Roman"/>
                <a:cs typeface="Times New Roman"/>
                <a:sym typeface="Times New Roman"/>
              </a:rPr>
              <a:t>Gentil</a:t>
            </a:r>
            <a:r>
              <a:rPr lang="en-US" sz="1050" dirty="0">
                <a:solidFill>
                  <a:schemeClr val="lt1"/>
                </a:solidFill>
                <a:highlight>
                  <a:srgbClr val="FFFFFF"/>
                </a:highlight>
                <a:latin typeface="Times New Roman"/>
                <a:ea typeface="Times New Roman"/>
                <a:cs typeface="Times New Roman"/>
                <a:sym typeface="Times New Roman"/>
              </a:rPr>
              <a:t>, G. (2011). A biliteracy agenda for genre research. </a:t>
            </a:r>
            <a:r>
              <a:rPr lang="en-US" sz="1050" i="1" dirty="0">
                <a:solidFill>
                  <a:schemeClr val="lt1"/>
                </a:solidFill>
                <a:highlight>
                  <a:srgbClr val="FFFFFF"/>
                </a:highlight>
                <a:latin typeface="Times New Roman"/>
                <a:ea typeface="Times New Roman"/>
                <a:cs typeface="Times New Roman"/>
                <a:sym typeface="Times New Roman"/>
              </a:rPr>
              <a:t>Journal of Second Language Writing</a:t>
            </a:r>
            <a:r>
              <a:rPr lang="en-US" sz="1050" dirty="0">
                <a:solidFill>
                  <a:schemeClr val="lt1"/>
                </a:solidFill>
                <a:highlight>
                  <a:srgbClr val="FFFFFF"/>
                </a:highlight>
                <a:latin typeface="Times New Roman"/>
                <a:ea typeface="Times New Roman"/>
                <a:cs typeface="Times New Roman"/>
                <a:sym typeface="Times New Roman"/>
              </a:rPr>
              <a:t>, </a:t>
            </a:r>
            <a:r>
              <a:rPr lang="en-US" sz="1050" i="1" dirty="0">
                <a:solidFill>
                  <a:schemeClr val="lt1"/>
                </a:solidFill>
                <a:highlight>
                  <a:srgbClr val="FFFFFF"/>
                </a:highlight>
                <a:latin typeface="Times New Roman"/>
                <a:ea typeface="Times New Roman"/>
                <a:cs typeface="Times New Roman"/>
                <a:sym typeface="Times New Roman"/>
              </a:rPr>
              <a:t>20</a:t>
            </a:r>
            <a:r>
              <a:rPr lang="en-US" sz="1050" dirty="0">
                <a:solidFill>
                  <a:schemeClr val="lt1"/>
                </a:solidFill>
                <a:highlight>
                  <a:srgbClr val="FFFFFF"/>
                </a:highlight>
                <a:latin typeface="Times New Roman"/>
                <a:ea typeface="Times New Roman"/>
                <a:cs typeface="Times New Roman"/>
                <a:sym typeface="Times New Roman"/>
              </a:rPr>
              <a:t>(1), 6-23.</a:t>
            </a:r>
            <a:endParaRPr dirty="0"/>
          </a:p>
          <a:p>
            <a:pPr marL="744538" lvl="0" indent="-604838" algn="l" rtl="0">
              <a:lnSpc>
                <a:spcPct val="115000"/>
              </a:lnSpc>
              <a:spcBef>
                <a:spcPts val="0"/>
              </a:spcBef>
              <a:spcAft>
                <a:spcPts val="0"/>
              </a:spcAft>
              <a:buSzPts val="1400"/>
              <a:buNone/>
            </a:pPr>
            <a:r>
              <a:rPr lang="en-US" sz="1050" dirty="0">
                <a:solidFill>
                  <a:schemeClr val="lt1"/>
                </a:solidFill>
                <a:highlight>
                  <a:srgbClr val="FFFFFF"/>
                </a:highlight>
                <a:latin typeface="Times New Roman"/>
                <a:ea typeface="Times New Roman"/>
                <a:cs typeface="Times New Roman"/>
                <a:sym typeface="Times New Roman"/>
              </a:rPr>
              <a:t>Gu, M. (2014). From opposition to transcendence: The language practices and ideologies of students in a multilingual university. </a:t>
            </a:r>
            <a:r>
              <a:rPr lang="en-US" sz="1050" i="1" dirty="0">
                <a:solidFill>
                  <a:schemeClr val="lt1"/>
                </a:solidFill>
                <a:highlight>
                  <a:srgbClr val="FFFFFF"/>
                </a:highlight>
                <a:latin typeface="Times New Roman"/>
                <a:ea typeface="Times New Roman"/>
                <a:cs typeface="Times New Roman"/>
                <a:sym typeface="Times New Roman"/>
              </a:rPr>
              <a:t>International journal of bilingual education and bilingualism</a:t>
            </a:r>
            <a:r>
              <a:rPr lang="en-US" sz="1050" dirty="0">
                <a:solidFill>
                  <a:schemeClr val="lt1"/>
                </a:solidFill>
                <a:highlight>
                  <a:srgbClr val="FFFFFF"/>
                </a:highlight>
                <a:latin typeface="Times New Roman"/>
                <a:ea typeface="Times New Roman"/>
                <a:cs typeface="Times New Roman"/>
                <a:sym typeface="Times New Roman"/>
              </a:rPr>
              <a:t>, </a:t>
            </a:r>
            <a:r>
              <a:rPr lang="en-US" sz="1050" i="1" dirty="0">
                <a:solidFill>
                  <a:schemeClr val="lt1"/>
                </a:solidFill>
                <a:highlight>
                  <a:srgbClr val="FFFFFF"/>
                </a:highlight>
                <a:latin typeface="Times New Roman"/>
                <a:ea typeface="Times New Roman"/>
                <a:cs typeface="Times New Roman"/>
                <a:sym typeface="Times New Roman"/>
              </a:rPr>
              <a:t>17</a:t>
            </a:r>
            <a:r>
              <a:rPr lang="en-US" sz="1050" dirty="0">
                <a:solidFill>
                  <a:schemeClr val="lt1"/>
                </a:solidFill>
                <a:highlight>
                  <a:srgbClr val="FFFFFF"/>
                </a:highlight>
                <a:latin typeface="Times New Roman"/>
                <a:ea typeface="Times New Roman"/>
                <a:cs typeface="Times New Roman"/>
                <a:sym typeface="Times New Roman"/>
              </a:rPr>
              <a:t>(3), 310-329.</a:t>
            </a:r>
            <a:endParaRPr dirty="0"/>
          </a:p>
          <a:p>
            <a:pPr marL="744538" lvl="0" indent="-604838" algn="l" rtl="0">
              <a:lnSpc>
                <a:spcPct val="115000"/>
              </a:lnSpc>
              <a:spcBef>
                <a:spcPts val="0"/>
              </a:spcBef>
              <a:spcAft>
                <a:spcPts val="0"/>
              </a:spcAft>
              <a:buSzPts val="1400"/>
              <a:buNone/>
            </a:pPr>
            <a:r>
              <a:rPr lang="en-US" sz="1050" dirty="0">
                <a:solidFill>
                  <a:schemeClr val="lt1"/>
                </a:solidFill>
                <a:highlight>
                  <a:srgbClr val="FFFFFF"/>
                </a:highlight>
                <a:latin typeface="Times New Roman"/>
                <a:ea typeface="Times New Roman"/>
                <a:cs typeface="Times New Roman"/>
                <a:sym typeface="Times New Roman"/>
              </a:rPr>
              <a:t>Guo, H., Tong, F., Wang, Z., Min, Y., &amp; Tang, S. (2018). English-vs. Chinese-medium instruction in Chinese higher education: A quasi-experimental comparison. </a:t>
            </a:r>
            <a:r>
              <a:rPr lang="en-US" sz="1050" i="1" dirty="0">
                <a:solidFill>
                  <a:schemeClr val="lt1"/>
                </a:solidFill>
                <a:highlight>
                  <a:srgbClr val="FFFFFF"/>
                </a:highlight>
                <a:latin typeface="Times New Roman"/>
                <a:ea typeface="Times New Roman"/>
                <a:cs typeface="Times New Roman"/>
                <a:sym typeface="Times New Roman"/>
              </a:rPr>
              <a:t>Sustainability</a:t>
            </a:r>
            <a:r>
              <a:rPr lang="en-US" sz="1050" dirty="0">
                <a:solidFill>
                  <a:schemeClr val="lt1"/>
                </a:solidFill>
                <a:highlight>
                  <a:srgbClr val="FFFFFF"/>
                </a:highlight>
                <a:latin typeface="Times New Roman"/>
                <a:ea typeface="Times New Roman"/>
                <a:cs typeface="Times New Roman"/>
                <a:sym typeface="Times New Roman"/>
              </a:rPr>
              <a:t>, </a:t>
            </a:r>
            <a:r>
              <a:rPr lang="en-US" sz="1050" i="1" dirty="0">
                <a:solidFill>
                  <a:schemeClr val="lt1"/>
                </a:solidFill>
                <a:highlight>
                  <a:srgbClr val="FFFFFF"/>
                </a:highlight>
                <a:latin typeface="Times New Roman"/>
                <a:ea typeface="Times New Roman"/>
                <a:cs typeface="Times New Roman"/>
                <a:sym typeface="Times New Roman"/>
              </a:rPr>
              <a:t>10</a:t>
            </a:r>
            <a:r>
              <a:rPr lang="en-US" sz="1050" dirty="0">
                <a:solidFill>
                  <a:schemeClr val="lt1"/>
                </a:solidFill>
                <a:highlight>
                  <a:srgbClr val="FFFFFF"/>
                </a:highlight>
                <a:latin typeface="Times New Roman"/>
                <a:ea typeface="Times New Roman"/>
                <a:cs typeface="Times New Roman"/>
                <a:sym typeface="Times New Roman"/>
              </a:rPr>
              <a:t>(11), 4230.</a:t>
            </a:r>
            <a:endParaRPr dirty="0"/>
          </a:p>
          <a:p>
            <a:pPr marL="744538" lvl="0" indent="-604838" algn="l" rtl="0">
              <a:lnSpc>
                <a:spcPct val="115000"/>
              </a:lnSpc>
              <a:spcBef>
                <a:spcPts val="0"/>
              </a:spcBef>
              <a:spcAft>
                <a:spcPts val="0"/>
              </a:spcAft>
              <a:buSzPts val="1400"/>
              <a:buNone/>
            </a:pPr>
            <a:r>
              <a:rPr lang="en-US" sz="1050" dirty="0">
                <a:solidFill>
                  <a:schemeClr val="lt1"/>
                </a:solidFill>
                <a:highlight>
                  <a:srgbClr val="FFFFFF"/>
                </a:highlight>
                <a:latin typeface="Times New Roman"/>
                <a:ea typeface="Times New Roman"/>
                <a:cs typeface="Times New Roman"/>
                <a:sym typeface="Times New Roman"/>
              </a:rPr>
              <a:t>Haim, O. (2015). Investigating Transfer of Academic Proficiency Among Trilingual Immigrant Students: A Holistic Tri‐Directional Approach. </a:t>
            </a:r>
            <a:r>
              <a:rPr lang="en-US" sz="1050" i="1" dirty="0">
                <a:solidFill>
                  <a:schemeClr val="lt1"/>
                </a:solidFill>
                <a:highlight>
                  <a:srgbClr val="FFFFFF"/>
                </a:highlight>
                <a:latin typeface="Times New Roman"/>
                <a:ea typeface="Times New Roman"/>
                <a:cs typeface="Times New Roman"/>
                <a:sym typeface="Times New Roman"/>
              </a:rPr>
              <a:t>The Modern Language Journal</a:t>
            </a:r>
            <a:r>
              <a:rPr lang="en-US" sz="1050" dirty="0">
                <a:solidFill>
                  <a:schemeClr val="lt1"/>
                </a:solidFill>
                <a:highlight>
                  <a:srgbClr val="FFFFFF"/>
                </a:highlight>
                <a:latin typeface="Times New Roman"/>
                <a:ea typeface="Times New Roman"/>
                <a:cs typeface="Times New Roman"/>
                <a:sym typeface="Times New Roman"/>
              </a:rPr>
              <a:t>, </a:t>
            </a:r>
            <a:r>
              <a:rPr lang="en-US" sz="1050" i="1" dirty="0">
                <a:solidFill>
                  <a:schemeClr val="lt1"/>
                </a:solidFill>
                <a:highlight>
                  <a:srgbClr val="FFFFFF"/>
                </a:highlight>
                <a:latin typeface="Times New Roman"/>
                <a:ea typeface="Times New Roman"/>
                <a:cs typeface="Times New Roman"/>
                <a:sym typeface="Times New Roman"/>
              </a:rPr>
              <a:t>99</a:t>
            </a:r>
            <a:r>
              <a:rPr lang="en-US" sz="1050" dirty="0">
                <a:solidFill>
                  <a:schemeClr val="lt1"/>
                </a:solidFill>
                <a:highlight>
                  <a:srgbClr val="FFFFFF"/>
                </a:highlight>
                <a:latin typeface="Times New Roman"/>
                <a:ea typeface="Times New Roman"/>
                <a:cs typeface="Times New Roman"/>
                <a:sym typeface="Times New Roman"/>
              </a:rPr>
              <a:t>(4), 696-717.</a:t>
            </a:r>
            <a:endParaRPr dirty="0"/>
          </a:p>
          <a:p>
            <a:pPr marL="744538" lvl="0" indent="-604838" algn="l" rtl="0">
              <a:lnSpc>
                <a:spcPct val="115000"/>
              </a:lnSpc>
              <a:spcBef>
                <a:spcPts val="0"/>
              </a:spcBef>
              <a:spcAft>
                <a:spcPts val="0"/>
              </a:spcAft>
              <a:buSzPts val="1400"/>
              <a:buNone/>
            </a:pPr>
            <a:endParaRPr sz="1050" dirty="0">
              <a:solidFill>
                <a:schemeClr val="lt1"/>
              </a:solidFill>
              <a:highlight>
                <a:srgbClr val="FFFFFF"/>
              </a:highlight>
              <a:latin typeface="Times New Roman"/>
              <a:ea typeface="Times New Roman"/>
              <a:cs typeface="Times New Roman"/>
              <a:sym typeface="Times New Roman"/>
            </a:endParaRPr>
          </a:p>
        </p:txBody>
      </p:sp>
      <p:sp>
        <p:nvSpPr>
          <p:cNvPr id="271" name="Google Shape;271;p29"/>
          <p:cNvSpPr txBox="1">
            <a:spLocks noGrp="1"/>
          </p:cNvSpPr>
          <p:nvPr>
            <p:ph type="title"/>
          </p:nvPr>
        </p:nvSpPr>
        <p:spPr>
          <a:xfrm>
            <a:off x="253205" y="2418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a:solidFill>
                  <a:srgbClr val="002060"/>
                </a:solidFill>
              </a:rPr>
              <a:t>References</a:t>
            </a:r>
            <a:endParaRPr dirty="0">
              <a:solidFill>
                <a:srgbClr val="00206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7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70">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70">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70">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270">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70">
                                            <p:txEl>
                                              <p:pRg st="4" end="4"/>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270">
                                            <p:txEl>
                                              <p:pRg st="5" end="5"/>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70">
                                            <p:txEl>
                                              <p:pRg st="6" end="6"/>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270">
                                            <p:txEl>
                                              <p:pRg st="7" end="7"/>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270">
                                            <p:txEl>
                                              <p:pRg st="8" end="8"/>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270">
                                            <p:txEl>
                                              <p:pRg st="9" end="9"/>
                                            </p:tx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27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build="p"/>
      <p:bldP spid="27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7df730dd3e_0_6"/>
          <p:cNvSpPr txBox="1">
            <a:spLocks noGrp="1"/>
          </p:cNvSpPr>
          <p:nvPr>
            <p:ph type="body" idx="1"/>
          </p:nvPr>
        </p:nvSpPr>
        <p:spPr>
          <a:xfrm>
            <a:off x="205050" y="483602"/>
            <a:ext cx="8733900" cy="4578900"/>
          </a:xfrm>
          <a:prstGeom prst="rect">
            <a:avLst/>
          </a:prstGeom>
          <a:noFill/>
          <a:ln>
            <a:noFill/>
          </a:ln>
        </p:spPr>
        <p:txBody>
          <a:bodyPr spcFirstLastPara="1" wrap="square" lIns="91425" tIns="91425" rIns="91425" bIns="91425" anchor="t" anchorCtr="0">
            <a:noAutofit/>
          </a:bodyPr>
          <a:lstStyle/>
          <a:p>
            <a:pPr marL="744538" lvl="0" indent="-604838" algn="l" rtl="0">
              <a:lnSpc>
                <a:spcPct val="115000"/>
              </a:lnSpc>
              <a:spcBef>
                <a:spcPts val="0"/>
              </a:spcBef>
              <a:spcAft>
                <a:spcPts val="0"/>
              </a:spcAft>
              <a:buSzPts val="1400"/>
              <a:buNone/>
            </a:pPr>
            <a:r>
              <a:rPr lang="en-US" sz="1000" dirty="0">
                <a:solidFill>
                  <a:schemeClr val="lt1"/>
                </a:solidFill>
                <a:highlight>
                  <a:srgbClr val="FFFFFF"/>
                </a:highlight>
                <a:latin typeface="Times New Roman"/>
                <a:ea typeface="Times New Roman"/>
                <a:cs typeface="Times New Roman"/>
                <a:sym typeface="Times New Roman"/>
              </a:rPr>
              <a:t>Hu, J., &amp; Lei, G. (2014). Is English-medium instruction effective in improving Chinese undergraduate students' English competence? </a:t>
            </a:r>
            <a:r>
              <a:rPr lang="en-US" sz="1000" i="1" dirty="0">
                <a:solidFill>
                  <a:schemeClr val="lt1"/>
                </a:solidFill>
                <a:highlight>
                  <a:srgbClr val="FFFFFF"/>
                </a:highlight>
                <a:latin typeface="Times New Roman"/>
                <a:ea typeface="Times New Roman"/>
                <a:cs typeface="Times New Roman"/>
                <a:sym typeface="Times New Roman"/>
              </a:rPr>
              <a:t>International Review of Applied Linguistics in Language Teaching</a:t>
            </a:r>
            <a:r>
              <a:rPr lang="en-US" sz="1000" dirty="0">
                <a:solidFill>
                  <a:schemeClr val="lt1"/>
                </a:solidFill>
                <a:highlight>
                  <a:srgbClr val="FFFFFF"/>
                </a:highlight>
                <a:latin typeface="Times New Roman"/>
                <a:ea typeface="Times New Roman"/>
                <a:cs typeface="Times New Roman"/>
                <a:sym typeface="Times New Roman"/>
              </a:rPr>
              <a:t>, </a:t>
            </a:r>
            <a:r>
              <a:rPr lang="en-US" sz="1000" i="1" dirty="0">
                <a:solidFill>
                  <a:schemeClr val="lt1"/>
                </a:solidFill>
                <a:highlight>
                  <a:srgbClr val="FFFFFF"/>
                </a:highlight>
                <a:latin typeface="Times New Roman"/>
                <a:ea typeface="Times New Roman"/>
                <a:cs typeface="Times New Roman"/>
                <a:sym typeface="Times New Roman"/>
              </a:rPr>
              <a:t>52</a:t>
            </a:r>
            <a:r>
              <a:rPr lang="en-US" sz="1000" dirty="0">
                <a:solidFill>
                  <a:schemeClr val="lt1"/>
                </a:solidFill>
                <a:highlight>
                  <a:srgbClr val="FFFFFF"/>
                </a:highlight>
                <a:latin typeface="Times New Roman"/>
                <a:ea typeface="Times New Roman"/>
                <a:cs typeface="Times New Roman"/>
                <a:sym typeface="Times New Roman"/>
              </a:rPr>
              <a:t>(2), 99-126. Retrieved from  </a:t>
            </a:r>
            <a:r>
              <a:rPr lang="en-US" sz="1000" u="sng" dirty="0">
                <a:solidFill>
                  <a:schemeClr val="lt1"/>
                </a:solidFill>
                <a:highlight>
                  <a:srgbClr val="FFFFFF"/>
                </a:highlight>
                <a:latin typeface="Times New Roman"/>
                <a:ea typeface="Times New Roman"/>
                <a:cs typeface="Times New Roman"/>
                <a:sym typeface="Times New Roman"/>
                <a:hlinkClick r:id="rId3"/>
              </a:rPr>
              <a:t>https://www.degruyter.com/view/j/iral.2014.52.issue-2/iral-2014-0005/iral-2014-0005.xml</a:t>
            </a:r>
            <a:r>
              <a:rPr lang="en-US" sz="1000" dirty="0">
                <a:solidFill>
                  <a:schemeClr val="lt1"/>
                </a:solidFill>
                <a:highlight>
                  <a:srgbClr val="FFFFFF"/>
                </a:highlight>
                <a:latin typeface="Times New Roman"/>
                <a:ea typeface="Times New Roman"/>
                <a:cs typeface="Times New Roman"/>
                <a:sym typeface="Times New Roman"/>
              </a:rPr>
              <a:t>  </a:t>
            </a:r>
            <a:endParaRPr dirty="0"/>
          </a:p>
          <a:p>
            <a:pPr marL="744538" lvl="0" indent="-604838" algn="l" rtl="0">
              <a:lnSpc>
                <a:spcPct val="115000"/>
              </a:lnSpc>
              <a:spcBef>
                <a:spcPts val="0"/>
              </a:spcBef>
              <a:spcAft>
                <a:spcPts val="0"/>
              </a:spcAft>
              <a:buSzPts val="1400"/>
              <a:buNone/>
            </a:pPr>
            <a:r>
              <a:rPr lang="en-US" sz="1000" dirty="0" err="1">
                <a:solidFill>
                  <a:schemeClr val="lt1"/>
                </a:solidFill>
                <a:highlight>
                  <a:srgbClr val="FFFFFF"/>
                </a:highlight>
                <a:latin typeface="Times New Roman"/>
                <a:ea typeface="Times New Roman"/>
                <a:cs typeface="Times New Roman"/>
                <a:sym typeface="Times New Roman"/>
              </a:rPr>
              <a:t>Ishikura</a:t>
            </a:r>
            <a:r>
              <a:rPr lang="en-US" sz="1000" dirty="0">
                <a:solidFill>
                  <a:schemeClr val="lt1"/>
                </a:solidFill>
                <a:highlight>
                  <a:srgbClr val="FFFFFF"/>
                </a:highlight>
                <a:latin typeface="Times New Roman"/>
                <a:ea typeface="Times New Roman"/>
                <a:cs typeface="Times New Roman"/>
                <a:sym typeface="Times New Roman"/>
              </a:rPr>
              <a:t>, Y. (2015). Realizing Internationalization at Home through English-Medium Courses at a Japanese University: Strategies to Maximize Student Learning. </a:t>
            </a:r>
            <a:r>
              <a:rPr lang="en-US" sz="1000" i="1" dirty="0">
                <a:solidFill>
                  <a:schemeClr val="lt1"/>
                </a:solidFill>
                <a:highlight>
                  <a:srgbClr val="FFFFFF"/>
                </a:highlight>
                <a:latin typeface="Times New Roman"/>
                <a:ea typeface="Times New Roman"/>
                <a:cs typeface="Times New Roman"/>
                <a:sym typeface="Times New Roman"/>
              </a:rPr>
              <a:t>Higher Learning Research Communications</a:t>
            </a:r>
            <a:r>
              <a:rPr lang="en-US" sz="1000" dirty="0">
                <a:solidFill>
                  <a:schemeClr val="lt1"/>
                </a:solidFill>
                <a:highlight>
                  <a:srgbClr val="FFFFFF"/>
                </a:highlight>
                <a:latin typeface="Times New Roman"/>
                <a:ea typeface="Times New Roman"/>
                <a:cs typeface="Times New Roman"/>
                <a:sym typeface="Times New Roman"/>
              </a:rPr>
              <a:t>, </a:t>
            </a:r>
            <a:r>
              <a:rPr lang="en-US" sz="1000" i="1" dirty="0">
                <a:solidFill>
                  <a:schemeClr val="lt1"/>
                </a:solidFill>
                <a:highlight>
                  <a:srgbClr val="FFFFFF"/>
                </a:highlight>
                <a:latin typeface="Times New Roman"/>
                <a:ea typeface="Times New Roman"/>
                <a:cs typeface="Times New Roman"/>
                <a:sym typeface="Times New Roman"/>
              </a:rPr>
              <a:t>5</a:t>
            </a:r>
            <a:r>
              <a:rPr lang="en-US" sz="1000" dirty="0">
                <a:solidFill>
                  <a:schemeClr val="lt1"/>
                </a:solidFill>
                <a:highlight>
                  <a:srgbClr val="FFFFFF"/>
                </a:highlight>
                <a:latin typeface="Times New Roman"/>
                <a:ea typeface="Times New Roman"/>
                <a:cs typeface="Times New Roman"/>
                <a:sym typeface="Times New Roman"/>
              </a:rPr>
              <a:t>(1), 11-28.</a:t>
            </a:r>
            <a:endParaRPr dirty="0"/>
          </a:p>
          <a:p>
            <a:pPr marL="139700" lvl="0" indent="0" algn="l" rtl="0">
              <a:lnSpc>
                <a:spcPct val="115000"/>
              </a:lnSpc>
              <a:spcBef>
                <a:spcPts val="0"/>
              </a:spcBef>
              <a:spcAft>
                <a:spcPts val="0"/>
              </a:spcAft>
              <a:buSzPts val="1400"/>
              <a:buNone/>
            </a:pPr>
            <a:r>
              <a:rPr lang="en-US" sz="1000" dirty="0">
                <a:solidFill>
                  <a:schemeClr val="lt1"/>
                </a:solidFill>
                <a:highlight>
                  <a:srgbClr val="FFFFFF"/>
                </a:highlight>
                <a:latin typeface="Times New Roman"/>
                <a:ea typeface="Times New Roman"/>
                <a:cs typeface="Times New Roman"/>
                <a:sym typeface="Times New Roman"/>
              </a:rPr>
              <a:t>Jarvis, S., &amp; </a:t>
            </a:r>
            <a:r>
              <a:rPr lang="en-US" sz="1000" dirty="0" err="1">
                <a:solidFill>
                  <a:schemeClr val="lt1"/>
                </a:solidFill>
                <a:highlight>
                  <a:srgbClr val="FFFFFF"/>
                </a:highlight>
                <a:latin typeface="Times New Roman"/>
                <a:ea typeface="Times New Roman"/>
                <a:cs typeface="Times New Roman"/>
                <a:sym typeface="Times New Roman"/>
              </a:rPr>
              <a:t>Pavlenko</a:t>
            </a:r>
            <a:r>
              <a:rPr lang="en-US" sz="1000" dirty="0">
                <a:solidFill>
                  <a:schemeClr val="lt1"/>
                </a:solidFill>
                <a:highlight>
                  <a:srgbClr val="FFFFFF"/>
                </a:highlight>
                <a:latin typeface="Times New Roman"/>
                <a:ea typeface="Times New Roman"/>
                <a:cs typeface="Times New Roman"/>
                <a:sym typeface="Times New Roman"/>
              </a:rPr>
              <a:t>, A. (2008). </a:t>
            </a:r>
            <a:r>
              <a:rPr lang="en-US" sz="1000" i="1" dirty="0">
                <a:solidFill>
                  <a:schemeClr val="lt1"/>
                </a:solidFill>
                <a:highlight>
                  <a:srgbClr val="FFFFFF"/>
                </a:highlight>
                <a:latin typeface="Times New Roman"/>
                <a:ea typeface="Times New Roman"/>
                <a:cs typeface="Times New Roman"/>
                <a:sym typeface="Times New Roman"/>
              </a:rPr>
              <a:t>Crosslinguistic influence in language and cognition</a:t>
            </a:r>
            <a:r>
              <a:rPr lang="en-US" sz="1000" dirty="0">
                <a:solidFill>
                  <a:schemeClr val="lt1"/>
                </a:solidFill>
                <a:highlight>
                  <a:srgbClr val="FFFFFF"/>
                </a:highlight>
                <a:latin typeface="Times New Roman"/>
                <a:ea typeface="Times New Roman"/>
                <a:cs typeface="Times New Roman"/>
                <a:sym typeface="Times New Roman"/>
              </a:rPr>
              <a:t>. Routledge.</a:t>
            </a:r>
            <a:endParaRPr dirty="0"/>
          </a:p>
          <a:p>
            <a:pPr marL="139700" lvl="0" indent="0" algn="l" rtl="0">
              <a:lnSpc>
                <a:spcPct val="115000"/>
              </a:lnSpc>
              <a:spcBef>
                <a:spcPts val="0"/>
              </a:spcBef>
              <a:spcAft>
                <a:spcPts val="0"/>
              </a:spcAft>
              <a:buSzPts val="1400"/>
              <a:buNone/>
            </a:pPr>
            <a:r>
              <a:rPr lang="en-US" sz="1000" dirty="0">
                <a:solidFill>
                  <a:schemeClr val="lt1"/>
                </a:solidFill>
                <a:highlight>
                  <a:srgbClr val="FFFFFF"/>
                </a:highlight>
                <a:latin typeface="Times New Roman"/>
                <a:ea typeface="Times New Roman"/>
                <a:cs typeface="Times New Roman"/>
                <a:sym typeface="Times New Roman"/>
              </a:rPr>
              <a:t>Leask, B. (2013). Internationalizing the curriculum in the disciplines—imagining new possibilities. </a:t>
            </a:r>
            <a:r>
              <a:rPr lang="en-US" sz="1000" i="1" dirty="0">
                <a:solidFill>
                  <a:schemeClr val="lt1"/>
                </a:solidFill>
                <a:highlight>
                  <a:srgbClr val="FFFFFF"/>
                </a:highlight>
                <a:latin typeface="Times New Roman"/>
                <a:ea typeface="Times New Roman"/>
                <a:cs typeface="Times New Roman"/>
                <a:sym typeface="Times New Roman"/>
              </a:rPr>
              <a:t>Journal of Studies in International Education</a:t>
            </a:r>
            <a:r>
              <a:rPr lang="en-US" sz="1000" dirty="0">
                <a:solidFill>
                  <a:schemeClr val="lt1"/>
                </a:solidFill>
                <a:highlight>
                  <a:srgbClr val="FFFFFF"/>
                </a:highlight>
                <a:latin typeface="Times New Roman"/>
                <a:ea typeface="Times New Roman"/>
                <a:cs typeface="Times New Roman"/>
                <a:sym typeface="Times New Roman"/>
              </a:rPr>
              <a:t>, </a:t>
            </a:r>
            <a:r>
              <a:rPr lang="en-US" sz="1000" i="1" dirty="0">
                <a:solidFill>
                  <a:schemeClr val="lt1"/>
                </a:solidFill>
                <a:highlight>
                  <a:srgbClr val="FFFFFF"/>
                </a:highlight>
                <a:latin typeface="Times New Roman"/>
                <a:ea typeface="Times New Roman"/>
                <a:cs typeface="Times New Roman"/>
                <a:sym typeface="Times New Roman"/>
              </a:rPr>
              <a:t>17</a:t>
            </a:r>
            <a:r>
              <a:rPr lang="en-US" sz="1000" dirty="0">
                <a:solidFill>
                  <a:schemeClr val="lt1"/>
                </a:solidFill>
                <a:highlight>
                  <a:srgbClr val="FFFFFF"/>
                </a:highlight>
                <a:latin typeface="Times New Roman"/>
                <a:ea typeface="Times New Roman"/>
                <a:cs typeface="Times New Roman"/>
                <a:sym typeface="Times New Roman"/>
              </a:rPr>
              <a:t>(2), 103-118.</a:t>
            </a:r>
            <a:endParaRPr dirty="0"/>
          </a:p>
          <a:p>
            <a:pPr marL="139700" lvl="0" indent="0" algn="l" rtl="0">
              <a:lnSpc>
                <a:spcPct val="115000"/>
              </a:lnSpc>
              <a:spcBef>
                <a:spcPts val="0"/>
              </a:spcBef>
              <a:spcAft>
                <a:spcPts val="0"/>
              </a:spcAft>
              <a:buSzPts val="1400"/>
              <a:buNone/>
            </a:pPr>
            <a:r>
              <a:rPr lang="en-US" sz="1000" dirty="0">
                <a:solidFill>
                  <a:schemeClr val="lt1"/>
                </a:solidFill>
                <a:highlight>
                  <a:srgbClr val="FFFFFF"/>
                </a:highlight>
                <a:latin typeface="Times New Roman"/>
                <a:ea typeface="Times New Roman"/>
                <a:cs typeface="Times New Roman"/>
                <a:sym typeface="Times New Roman"/>
              </a:rPr>
              <a:t>Mazak, C. &amp; Carroll, K. (Eds.), </a:t>
            </a:r>
            <a:r>
              <a:rPr lang="en-US" sz="1000" dirty="0" err="1">
                <a:solidFill>
                  <a:schemeClr val="lt1"/>
                </a:solidFill>
                <a:highlight>
                  <a:srgbClr val="FFFFFF"/>
                </a:highlight>
                <a:latin typeface="Times New Roman"/>
                <a:ea typeface="Times New Roman"/>
                <a:cs typeface="Times New Roman"/>
                <a:sym typeface="Times New Roman"/>
              </a:rPr>
              <a:t>Translanguaging</a:t>
            </a:r>
            <a:r>
              <a:rPr lang="en-US" sz="1000" dirty="0">
                <a:solidFill>
                  <a:schemeClr val="lt1"/>
                </a:solidFill>
                <a:highlight>
                  <a:srgbClr val="FFFFFF"/>
                </a:highlight>
                <a:latin typeface="Times New Roman"/>
                <a:ea typeface="Times New Roman"/>
                <a:cs typeface="Times New Roman"/>
                <a:sym typeface="Times New Roman"/>
              </a:rPr>
              <a:t> practices in higher education: Beyond monolingual ideologies.  Bristol, UK:  Multilingual Matters. </a:t>
            </a:r>
            <a:endParaRPr dirty="0"/>
          </a:p>
          <a:p>
            <a:pPr marL="744538" lvl="0" indent="-604838" algn="l" rtl="0">
              <a:lnSpc>
                <a:spcPct val="115000"/>
              </a:lnSpc>
              <a:spcBef>
                <a:spcPts val="0"/>
              </a:spcBef>
              <a:spcAft>
                <a:spcPts val="0"/>
              </a:spcAft>
              <a:buSzPts val="1400"/>
              <a:buNone/>
            </a:pPr>
            <a:r>
              <a:rPr lang="en-US" sz="1000" dirty="0">
                <a:solidFill>
                  <a:schemeClr val="lt1"/>
                </a:solidFill>
                <a:highlight>
                  <a:srgbClr val="FFFFFF"/>
                </a:highlight>
                <a:latin typeface="Times New Roman"/>
                <a:ea typeface="Times New Roman"/>
                <a:cs typeface="Times New Roman"/>
                <a:sym typeface="Times New Roman"/>
              </a:rPr>
              <a:t>Montgomery, D. P., Sparks, J., &amp; Goodman, B. (2019).  “What kind of paper do you want from us?” Supporting genre knowledge in Kazakhstani higher education. Journal of Learning Development in Higher Education, 15(2019), 1-27. [Special Edition, Academic Literacies] </a:t>
            </a:r>
            <a:r>
              <a:rPr lang="en-US" sz="1000" u="sng" dirty="0">
                <a:solidFill>
                  <a:schemeClr val="lt1"/>
                </a:solidFill>
                <a:highlight>
                  <a:srgbClr val="FFFFFF"/>
                </a:highlight>
                <a:latin typeface="Times New Roman"/>
                <a:ea typeface="Times New Roman"/>
                <a:cs typeface="Times New Roman"/>
                <a:sym typeface="Times New Roman"/>
                <a:hlinkClick r:id="rId4"/>
              </a:rPr>
              <a:t>http://journal.aldinhe.ac.uk/index.php/jldhe/article/view/542</a:t>
            </a:r>
            <a:endParaRPr sz="1000" dirty="0">
              <a:solidFill>
                <a:schemeClr val="lt1"/>
              </a:solidFill>
              <a:highlight>
                <a:srgbClr val="FFFFFF"/>
              </a:highlight>
              <a:latin typeface="Times New Roman"/>
              <a:ea typeface="Times New Roman"/>
              <a:cs typeface="Times New Roman"/>
              <a:sym typeface="Times New Roman"/>
            </a:endParaRPr>
          </a:p>
          <a:p>
            <a:pPr marL="744538" lvl="0" indent="-604838" algn="l" rtl="0">
              <a:lnSpc>
                <a:spcPct val="115000"/>
              </a:lnSpc>
              <a:spcBef>
                <a:spcPts val="0"/>
              </a:spcBef>
              <a:spcAft>
                <a:spcPts val="0"/>
              </a:spcAft>
              <a:buSzPts val="1400"/>
              <a:buNone/>
            </a:pPr>
            <a:r>
              <a:rPr lang="en-US" sz="1000" dirty="0">
                <a:solidFill>
                  <a:schemeClr val="lt1"/>
                </a:solidFill>
                <a:highlight>
                  <a:srgbClr val="FFFFFF"/>
                </a:highlight>
                <a:latin typeface="Times New Roman"/>
                <a:ea typeface="Times New Roman"/>
                <a:cs typeface="Times New Roman"/>
                <a:sym typeface="Times New Roman"/>
              </a:rPr>
              <a:t>Morell, T., </a:t>
            </a:r>
            <a:r>
              <a:rPr lang="en-US" sz="1000" dirty="0" err="1">
                <a:solidFill>
                  <a:schemeClr val="lt1"/>
                </a:solidFill>
                <a:highlight>
                  <a:srgbClr val="FFFFFF"/>
                </a:highlight>
                <a:latin typeface="Times New Roman"/>
                <a:ea typeface="Times New Roman"/>
                <a:cs typeface="Times New Roman"/>
                <a:sym typeface="Times New Roman"/>
              </a:rPr>
              <a:t>Aleson-Carbonell</a:t>
            </a:r>
            <a:r>
              <a:rPr lang="en-US" sz="1000" dirty="0">
                <a:solidFill>
                  <a:schemeClr val="lt1"/>
                </a:solidFill>
                <a:highlight>
                  <a:srgbClr val="FFFFFF"/>
                </a:highlight>
                <a:latin typeface="Times New Roman"/>
                <a:ea typeface="Times New Roman"/>
                <a:cs typeface="Times New Roman"/>
                <a:sym typeface="Times New Roman"/>
              </a:rPr>
              <a:t>, M., Bell, D. B., </a:t>
            </a:r>
            <a:r>
              <a:rPr lang="en-US" sz="1000" dirty="0" err="1">
                <a:solidFill>
                  <a:schemeClr val="lt1"/>
                </a:solidFill>
                <a:highlight>
                  <a:srgbClr val="FFFFFF"/>
                </a:highlight>
                <a:latin typeface="Times New Roman"/>
                <a:ea typeface="Times New Roman"/>
                <a:cs typeface="Times New Roman"/>
                <a:sym typeface="Times New Roman"/>
              </a:rPr>
              <a:t>Escabias</a:t>
            </a:r>
            <a:r>
              <a:rPr lang="en-US" sz="1000" dirty="0">
                <a:solidFill>
                  <a:schemeClr val="lt1"/>
                </a:solidFill>
                <a:highlight>
                  <a:srgbClr val="FFFFFF"/>
                </a:highlight>
                <a:latin typeface="Times New Roman"/>
                <a:ea typeface="Times New Roman"/>
                <a:cs typeface="Times New Roman"/>
                <a:sym typeface="Times New Roman"/>
              </a:rPr>
              <a:t> </a:t>
            </a:r>
            <a:r>
              <a:rPr lang="en-US" sz="1000" dirty="0" err="1">
                <a:solidFill>
                  <a:schemeClr val="lt1"/>
                </a:solidFill>
                <a:highlight>
                  <a:srgbClr val="FFFFFF"/>
                </a:highlight>
                <a:latin typeface="Times New Roman"/>
                <a:ea typeface="Times New Roman"/>
                <a:cs typeface="Times New Roman"/>
                <a:sym typeface="Times New Roman"/>
              </a:rPr>
              <a:t>Lloret</a:t>
            </a:r>
            <a:r>
              <a:rPr lang="en-US" sz="1000" dirty="0">
                <a:solidFill>
                  <a:schemeClr val="lt1"/>
                </a:solidFill>
                <a:highlight>
                  <a:srgbClr val="FFFFFF"/>
                </a:highlight>
                <a:latin typeface="Times New Roman"/>
                <a:ea typeface="Times New Roman"/>
                <a:cs typeface="Times New Roman"/>
                <a:sym typeface="Times New Roman"/>
              </a:rPr>
              <a:t>, P., </a:t>
            </a:r>
            <a:r>
              <a:rPr lang="en-US" sz="1000" dirty="0" err="1">
                <a:solidFill>
                  <a:schemeClr val="lt1"/>
                </a:solidFill>
                <a:highlight>
                  <a:srgbClr val="FFFFFF"/>
                </a:highlight>
                <a:latin typeface="Times New Roman"/>
                <a:ea typeface="Times New Roman"/>
                <a:cs typeface="Times New Roman"/>
                <a:sym typeface="Times New Roman"/>
              </a:rPr>
              <a:t>Palazón</a:t>
            </a:r>
            <a:r>
              <a:rPr lang="en-US" sz="1000" dirty="0">
                <a:solidFill>
                  <a:schemeClr val="lt1"/>
                </a:solidFill>
                <a:highlight>
                  <a:srgbClr val="FFFFFF"/>
                </a:highlight>
                <a:latin typeface="Times New Roman"/>
                <a:ea typeface="Times New Roman"/>
                <a:cs typeface="Times New Roman"/>
                <a:sym typeface="Times New Roman"/>
              </a:rPr>
              <a:t> </a:t>
            </a:r>
            <a:r>
              <a:rPr lang="en-US" sz="1000" dirty="0" err="1">
                <a:solidFill>
                  <a:schemeClr val="lt1"/>
                </a:solidFill>
                <a:highlight>
                  <a:srgbClr val="FFFFFF"/>
                </a:highlight>
                <a:latin typeface="Times New Roman"/>
                <a:ea typeface="Times New Roman"/>
                <a:cs typeface="Times New Roman"/>
                <a:sym typeface="Times New Roman"/>
              </a:rPr>
              <a:t>Speckens</a:t>
            </a:r>
            <a:r>
              <a:rPr lang="en-US" sz="1000" dirty="0">
                <a:solidFill>
                  <a:schemeClr val="lt1"/>
                </a:solidFill>
                <a:highlight>
                  <a:srgbClr val="FFFFFF"/>
                </a:highlight>
                <a:latin typeface="Times New Roman"/>
                <a:ea typeface="Times New Roman"/>
                <a:cs typeface="Times New Roman"/>
                <a:sym typeface="Times New Roman"/>
              </a:rPr>
              <a:t>, M., &amp; Martínez-Espinosa, R. M. (2014). English as the medium of instruction: a response to internationalization. Retrieved from </a:t>
            </a:r>
            <a:r>
              <a:rPr lang="en-US" sz="1000" u="sng" dirty="0">
                <a:solidFill>
                  <a:schemeClr val="lt1"/>
                </a:solidFill>
                <a:highlight>
                  <a:srgbClr val="FFFFFF"/>
                </a:highlight>
                <a:latin typeface="Times New Roman"/>
                <a:ea typeface="Times New Roman"/>
                <a:cs typeface="Times New Roman"/>
                <a:sym typeface="Times New Roman"/>
                <a:hlinkClick r:id="rId5"/>
              </a:rPr>
              <a:t>http://hdl.handle.net/10045/42431</a:t>
            </a:r>
            <a:r>
              <a:rPr lang="en-US" sz="1000" dirty="0">
                <a:solidFill>
                  <a:schemeClr val="lt1"/>
                </a:solidFill>
                <a:highlight>
                  <a:srgbClr val="FFFFFF"/>
                </a:highlight>
                <a:latin typeface="Times New Roman"/>
                <a:ea typeface="Times New Roman"/>
                <a:cs typeface="Times New Roman"/>
                <a:sym typeface="Times New Roman"/>
              </a:rPr>
              <a:t> </a:t>
            </a:r>
            <a:endParaRPr dirty="0"/>
          </a:p>
          <a:p>
            <a:pPr marL="139700" lvl="0" indent="0" algn="l" rtl="0">
              <a:lnSpc>
                <a:spcPct val="115000"/>
              </a:lnSpc>
              <a:spcBef>
                <a:spcPts val="0"/>
              </a:spcBef>
              <a:spcAft>
                <a:spcPts val="0"/>
              </a:spcAft>
              <a:buSzPts val="1400"/>
              <a:buNone/>
            </a:pPr>
            <a:r>
              <a:rPr lang="en-US" sz="1000" dirty="0" err="1">
                <a:solidFill>
                  <a:schemeClr val="lt1"/>
                </a:solidFill>
                <a:highlight>
                  <a:srgbClr val="FFFFFF"/>
                </a:highlight>
                <a:latin typeface="Times New Roman"/>
                <a:ea typeface="Times New Roman"/>
                <a:cs typeface="Times New Roman"/>
                <a:sym typeface="Times New Roman"/>
              </a:rPr>
              <a:t>Mouhanna</a:t>
            </a:r>
            <a:r>
              <a:rPr lang="en-US" sz="1000" dirty="0">
                <a:solidFill>
                  <a:schemeClr val="lt1"/>
                </a:solidFill>
                <a:highlight>
                  <a:srgbClr val="FFFFFF"/>
                </a:highlight>
                <a:latin typeface="Times New Roman"/>
                <a:ea typeface="Times New Roman"/>
                <a:cs typeface="Times New Roman"/>
                <a:sym typeface="Times New Roman"/>
              </a:rPr>
              <a:t>, M. (2016). English as a medium of instruction in the tertiary education setting of the UAE: The perspectives of content teachers.</a:t>
            </a:r>
            <a:endParaRPr dirty="0"/>
          </a:p>
          <a:p>
            <a:pPr marL="744538" lvl="0" indent="-604838" algn="l" rtl="0">
              <a:lnSpc>
                <a:spcPct val="115000"/>
              </a:lnSpc>
              <a:spcBef>
                <a:spcPts val="0"/>
              </a:spcBef>
              <a:spcAft>
                <a:spcPts val="0"/>
              </a:spcAft>
              <a:buSzPts val="1400"/>
              <a:buNone/>
            </a:pPr>
            <a:r>
              <a:rPr lang="en-US" sz="1000" dirty="0">
                <a:solidFill>
                  <a:schemeClr val="lt1"/>
                </a:solidFill>
                <a:highlight>
                  <a:srgbClr val="FFFFFF"/>
                </a:highlight>
                <a:latin typeface="Times New Roman"/>
                <a:ea typeface="Times New Roman"/>
                <a:cs typeface="Times New Roman"/>
                <a:sym typeface="Times New Roman"/>
              </a:rPr>
              <a:t>O'Dowd, R. (2018). The training and accreditation of teachers for English medium instruction: an overview of practice in European universities. International Journal of Bilingual Education and Bilingualism, 21(5), 553-563.</a:t>
            </a:r>
            <a:endParaRPr dirty="0"/>
          </a:p>
          <a:p>
            <a:pPr marL="744538" lvl="0" indent="-604838" algn="l" rtl="0">
              <a:lnSpc>
                <a:spcPct val="115000"/>
              </a:lnSpc>
              <a:spcBef>
                <a:spcPts val="0"/>
              </a:spcBef>
              <a:spcAft>
                <a:spcPts val="0"/>
              </a:spcAft>
              <a:buSzPts val="1400"/>
              <a:buNone/>
            </a:pPr>
            <a:r>
              <a:rPr lang="en-US" sz="1000" dirty="0" err="1">
                <a:solidFill>
                  <a:schemeClr val="lt1"/>
                </a:solidFill>
                <a:highlight>
                  <a:srgbClr val="FFFFFF"/>
                </a:highlight>
                <a:latin typeface="Times New Roman"/>
                <a:ea typeface="Times New Roman"/>
                <a:cs typeface="Times New Roman"/>
                <a:sym typeface="Times New Roman"/>
              </a:rPr>
              <a:t>Prilipko</a:t>
            </a:r>
            <a:r>
              <a:rPr lang="en-US" sz="1000" dirty="0">
                <a:solidFill>
                  <a:schemeClr val="lt1"/>
                </a:solidFill>
                <a:highlight>
                  <a:srgbClr val="FFFFFF"/>
                </a:highlight>
                <a:latin typeface="Times New Roman"/>
                <a:ea typeface="Times New Roman"/>
                <a:cs typeface="Times New Roman"/>
                <a:sym typeface="Times New Roman"/>
              </a:rPr>
              <a:t>, A. (2017). Managing Implementation of English Medium of Instruction in Higher Education in Kazakhstan: Practices and Challenges [Master’s thesis]. NU Repository.</a:t>
            </a:r>
          </a:p>
          <a:p>
            <a:pPr marL="744538" indent="-604838">
              <a:buNone/>
            </a:pPr>
            <a:r>
              <a:rPr lang="en-US" sz="1000" dirty="0">
                <a:solidFill>
                  <a:schemeClr val="lt1"/>
                </a:solidFill>
                <a:highlight>
                  <a:srgbClr val="FFFFFF"/>
                </a:highlight>
                <a:latin typeface="Times New Roman"/>
                <a:cs typeface="Times New Roman"/>
              </a:rPr>
              <a:t>Schmidt-</a:t>
            </a:r>
            <a:r>
              <a:rPr lang="en-US" sz="1000" dirty="0" err="1">
                <a:solidFill>
                  <a:schemeClr val="lt1"/>
                </a:solidFill>
                <a:highlight>
                  <a:srgbClr val="FFFFFF"/>
                </a:highlight>
                <a:latin typeface="Times New Roman"/>
                <a:cs typeface="Times New Roman"/>
              </a:rPr>
              <a:t>Unterberger</a:t>
            </a:r>
            <a:r>
              <a:rPr lang="en-US" sz="1000" dirty="0">
                <a:solidFill>
                  <a:schemeClr val="lt1"/>
                </a:solidFill>
                <a:highlight>
                  <a:srgbClr val="FFFFFF"/>
                </a:highlight>
                <a:latin typeface="Times New Roman"/>
                <a:cs typeface="Times New Roman"/>
              </a:rPr>
              <a:t>, B. (2018). The English-medium paradigm: a </a:t>
            </a:r>
            <a:r>
              <a:rPr lang="en-US" sz="1000" dirty="0" err="1">
                <a:solidFill>
                  <a:schemeClr val="lt1"/>
                </a:solidFill>
                <a:highlight>
                  <a:srgbClr val="FFFFFF"/>
                </a:highlight>
                <a:latin typeface="Times New Roman"/>
                <a:cs typeface="Times New Roman"/>
              </a:rPr>
              <a:t>conceptualisation</a:t>
            </a:r>
            <a:r>
              <a:rPr lang="en-US" sz="1000" dirty="0">
                <a:solidFill>
                  <a:schemeClr val="lt1"/>
                </a:solidFill>
                <a:highlight>
                  <a:srgbClr val="FFFFFF"/>
                </a:highlight>
                <a:latin typeface="Times New Roman"/>
                <a:cs typeface="Times New Roman"/>
              </a:rPr>
              <a:t> of English-medium teaching in higher education. International Journal of Bilingual Education and Bilingualism, 21(5), 527-539.</a:t>
            </a:r>
            <a:endParaRPr sz="1000" dirty="0">
              <a:solidFill>
                <a:schemeClr val="lt1"/>
              </a:solidFill>
              <a:highlight>
                <a:srgbClr val="FFFFFF"/>
              </a:highlight>
              <a:latin typeface="Times New Roman"/>
              <a:cs typeface="Times New Roman"/>
            </a:endParaRPr>
          </a:p>
          <a:p>
            <a:pPr marL="139700" lvl="0" indent="0" algn="l" rtl="0">
              <a:lnSpc>
                <a:spcPct val="115000"/>
              </a:lnSpc>
              <a:spcBef>
                <a:spcPts val="0"/>
              </a:spcBef>
              <a:spcAft>
                <a:spcPts val="0"/>
              </a:spcAft>
              <a:buSzPts val="1400"/>
              <a:buNone/>
            </a:pPr>
            <a:r>
              <a:rPr lang="en-US" sz="1000" dirty="0">
                <a:solidFill>
                  <a:schemeClr val="lt1"/>
                </a:solidFill>
                <a:highlight>
                  <a:srgbClr val="FFFFFF"/>
                </a:highlight>
                <a:latin typeface="Times New Roman"/>
                <a:ea typeface="Times New Roman"/>
                <a:cs typeface="Times New Roman"/>
                <a:sym typeface="Times New Roman"/>
              </a:rPr>
              <a:t>Tardy, C. (2009). </a:t>
            </a:r>
            <a:r>
              <a:rPr lang="en-US" sz="1000" i="1" dirty="0">
                <a:solidFill>
                  <a:schemeClr val="lt1"/>
                </a:solidFill>
                <a:highlight>
                  <a:srgbClr val="FFFFFF"/>
                </a:highlight>
                <a:latin typeface="Times New Roman"/>
                <a:ea typeface="Times New Roman"/>
                <a:cs typeface="Times New Roman"/>
                <a:sym typeface="Times New Roman"/>
              </a:rPr>
              <a:t>Building genre knowledge</a:t>
            </a:r>
            <a:r>
              <a:rPr lang="en-US" sz="1000" dirty="0">
                <a:solidFill>
                  <a:schemeClr val="lt1"/>
                </a:solidFill>
                <a:highlight>
                  <a:srgbClr val="FFFFFF"/>
                </a:highlight>
                <a:latin typeface="Times New Roman"/>
                <a:ea typeface="Times New Roman"/>
                <a:cs typeface="Times New Roman"/>
                <a:sym typeface="Times New Roman"/>
              </a:rPr>
              <a:t>. </a:t>
            </a:r>
            <a:r>
              <a:rPr lang="en-US" sz="1000" dirty="0">
                <a:solidFill>
                  <a:schemeClr val="lt1"/>
                </a:solidFill>
                <a:latin typeface="Times New Roman"/>
                <a:ea typeface="Times New Roman"/>
                <a:cs typeface="Times New Roman"/>
                <a:sym typeface="Times New Roman"/>
              </a:rPr>
              <a:t>Anderson, SC: Parlor Press</a:t>
            </a:r>
            <a:endParaRPr sz="1000" dirty="0">
              <a:solidFill>
                <a:schemeClr val="lt1"/>
              </a:solidFill>
              <a:highlight>
                <a:srgbClr val="FFFFFF"/>
              </a:highlight>
              <a:latin typeface="Times New Roman"/>
              <a:ea typeface="Times New Roman"/>
              <a:cs typeface="Times New Roman"/>
              <a:sym typeface="Times New Roman"/>
            </a:endParaRPr>
          </a:p>
          <a:p>
            <a:pPr marL="744538" lvl="0" indent="-604838" algn="l" rtl="0">
              <a:lnSpc>
                <a:spcPct val="115000"/>
              </a:lnSpc>
              <a:spcBef>
                <a:spcPts val="0"/>
              </a:spcBef>
              <a:spcAft>
                <a:spcPts val="0"/>
              </a:spcAft>
              <a:buSzPts val="1400"/>
              <a:buNone/>
            </a:pPr>
            <a:r>
              <a:rPr lang="en-US" sz="1000" dirty="0">
                <a:solidFill>
                  <a:schemeClr val="lt1"/>
                </a:solidFill>
                <a:highlight>
                  <a:srgbClr val="FFFFFF"/>
                </a:highlight>
                <a:latin typeface="Times New Roman"/>
                <a:ea typeface="Times New Roman"/>
                <a:cs typeface="Times New Roman"/>
                <a:sym typeface="Times New Roman"/>
              </a:rPr>
              <a:t>Wilson, J. A., &amp; </a:t>
            </a:r>
            <a:r>
              <a:rPr lang="en-US" sz="1000" dirty="0" err="1">
                <a:solidFill>
                  <a:schemeClr val="lt1"/>
                </a:solidFill>
                <a:highlight>
                  <a:srgbClr val="FFFFFF"/>
                </a:highlight>
                <a:latin typeface="Times New Roman"/>
                <a:ea typeface="Times New Roman"/>
                <a:cs typeface="Times New Roman"/>
                <a:sym typeface="Times New Roman"/>
              </a:rPr>
              <a:t>Soblo</a:t>
            </a:r>
            <a:r>
              <a:rPr lang="en-US" sz="1000" dirty="0">
                <a:solidFill>
                  <a:schemeClr val="lt1"/>
                </a:solidFill>
                <a:highlight>
                  <a:srgbClr val="FFFFFF"/>
                </a:highlight>
                <a:latin typeface="Times New Roman"/>
                <a:ea typeface="Times New Roman"/>
                <a:cs typeface="Times New Roman"/>
                <a:sym typeface="Times New Roman"/>
              </a:rPr>
              <a:t>, H., (2019). Transfer and transformation in multilingual student writing, Journal of English for Academic Purposes. </a:t>
            </a:r>
            <a:r>
              <a:rPr lang="en-US" sz="1000" u="sng" dirty="0">
                <a:solidFill>
                  <a:schemeClr val="lt1"/>
                </a:solidFill>
                <a:highlight>
                  <a:srgbClr val="FFFFFF"/>
                </a:highlight>
                <a:latin typeface="Times New Roman"/>
                <a:ea typeface="Times New Roman"/>
                <a:cs typeface="Times New Roman"/>
                <a:sym typeface="Times New Roman"/>
                <a:hlinkClick r:id="rId6"/>
              </a:rPr>
              <a:t>https://doi.org/10.1016/j.jeap.2019.100812</a:t>
            </a:r>
            <a:endParaRPr sz="1000" dirty="0">
              <a:solidFill>
                <a:schemeClr val="lt1"/>
              </a:solidFill>
              <a:highlight>
                <a:srgbClr val="FFFFFF"/>
              </a:highlight>
              <a:latin typeface="Times New Roman"/>
              <a:ea typeface="Times New Roman"/>
              <a:cs typeface="Times New Roman"/>
              <a:sym typeface="Times New Roman"/>
            </a:endParaRPr>
          </a:p>
          <a:p>
            <a:pPr marL="139700" lvl="0" indent="0" algn="l" rtl="0">
              <a:lnSpc>
                <a:spcPct val="115000"/>
              </a:lnSpc>
              <a:spcBef>
                <a:spcPts val="0"/>
              </a:spcBef>
              <a:spcAft>
                <a:spcPts val="0"/>
              </a:spcAft>
              <a:buSzPts val="1400"/>
              <a:buNone/>
            </a:pPr>
            <a:r>
              <a:rPr lang="en-US" sz="1000" dirty="0">
                <a:solidFill>
                  <a:schemeClr val="lt1"/>
                </a:solidFill>
                <a:highlight>
                  <a:srgbClr val="FFFFFF"/>
                </a:highlight>
                <a:latin typeface="Times New Roman"/>
                <a:ea typeface="Times New Roman"/>
                <a:cs typeface="Times New Roman"/>
                <a:sym typeface="Times New Roman"/>
              </a:rPr>
              <a:t>Zacharias, N. T. (2013). Navigating through the English-medium-of-instruction policy: Voices from the field. Current Issues in Language Planning, 14(1), 93-108.</a:t>
            </a:r>
            <a:endParaRPr dirty="0"/>
          </a:p>
          <a:p>
            <a:pPr marL="744538" lvl="0" indent="-604838" algn="l" rtl="0">
              <a:lnSpc>
                <a:spcPct val="115000"/>
              </a:lnSpc>
              <a:spcBef>
                <a:spcPts val="0"/>
              </a:spcBef>
              <a:spcAft>
                <a:spcPts val="0"/>
              </a:spcAft>
              <a:buSzPts val="1400"/>
              <a:buNone/>
            </a:pPr>
            <a:r>
              <a:rPr lang="en-US" sz="1000" dirty="0">
                <a:solidFill>
                  <a:schemeClr val="lt1"/>
                </a:solidFill>
                <a:highlight>
                  <a:srgbClr val="FFFFFF"/>
                </a:highlight>
                <a:latin typeface="Times New Roman"/>
                <a:ea typeface="Times New Roman"/>
                <a:cs typeface="Times New Roman"/>
                <a:sym typeface="Times New Roman"/>
              </a:rPr>
              <a:t>Zhang, Z. (2018). English-medium instruction policies in China: </a:t>
            </a:r>
            <a:r>
              <a:rPr lang="en-US" sz="1000" dirty="0" err="1">
                <a:solidFill>
                  <a:schemeClr val="lt1"/>
                </a:solidFill>
                <a:highlight>
                  <a:srgbClr val="FFFFFF"/>
                </a:highlight>
                <a:latin typeface="Times New Roman"/>
                <a:ea typeface="Times New Roman"/>
                <a:cs typeface="Times New Roman"/>
                <a:sym typeface="Times New Roman"/>
              </a:rPr>
              <a:t>Internationalisation</a:t>
            </a:r>
            <a:r>
              <a:rPr lang="en-US" sz="1000" dirty="0">
                <a:solidFill>
                  <a:schemeClr val="lt1"/>
                </a:solidFill>
                <a:highlight>
                  <a:srgbClr val="FFFFFF"/>
                </a:highlight>
                <a:latin typeface="Times New Roman"/>
                <a:ea typeface="Times New Roman"/>
                <a:cs typeface="Times New Roman"/>
                <a:sym typeface="Times New Roman"/>
              </a:rPr>
              <a:t> of higher education. Journal of Multilingual and Multicultural Development, 39(6), 542-555. </a:t>
            </a:r>
            <a:r>
              <a:rPr lang="en-US" sz="1000" u="sng" dirty="0">
                <a:solidFill>
                  <a:schemeClr val="lt1"/>
                </a:solidFill>
                <a:highlight>
                  <a:srgbClr val="FFFFFF"/>
                </a:highlight>
                <a:latin typeface="Times New Roman"/>
                <a:ea typeface="Times New Roman"/>
                <a:cs typeface="Times New Roman"/>
                <a:sym typeface="Times New Roman"/>
                <a:hlinkClick r:id="rId7"/>
              </a:rPr>
              <a:t>https://doi.org/10.1080/01434632.2017.1404070</a:t>
            </a:r>
            <a:endParaRPr sz="1000" dirty="0">
              <a:solidFill>
                <a:schemeClr val="lt1"/>
              </a:solidFill>
              <a:highlight>
                <a:srgbClr val="FFFFFF"/>
              </a:highlight>
              <a:latin typeface="Times New Roman"/>
              <a:ea typeface="Times New Roman"/>
              <a:cs typeface="Times New Roman"/>
              <a:sym typeface="Times New Roman"/>
            </a:endParaRPr>
          </a:p>
          <a:p>
            <a:pPr marL="139700" lvl="0" indent="0" algn="l" rtl="0">
              <a:lnSpc>
                <a:spcPct val="115000"/>
              </a:lnSpc>
              <a:spcBef>
                <a:spcPts val="0"/>
              </a:spcBef>
              <a:spcAft>
                <a:spcPts val="0"/>
              </a:spcAft>
              <a:buSzPts val="1400"/>
              <a:buNone/>
            </a:pPr>
            <a:r>
              <a:rPr lang="en-US" sz="1000" dirty="0">
                <a:solidFill>
                  <a:schemeClr val="lt1"/>
                </a:solidFill>
                <a:highlight>
                  <a:srgbClr val="FFFFFF"/>
                </a:highlight>
                <a:latin typeface="Times New Roman"/>
                <a:ea typeface="Times New Roman"/>
                <a:cs typeface="Times New Roman"/>
                <a:sym typeface="Times New Roman"/>
              </a:rPr>
              <a:t> </a:t>
            </a:r>
            <a:endParaRPr dirty="0"/>
          </a:p>
        </p:txBody>
      </p:sp>
      <p:sp>
        <p:nvSpPr>
          <p:cNvPr id="277" name="Google Shape;277;g7df730dd3e_0_6"/>
          <p:cNvSpPr txBox="1">
            <a:spLocks noGrp="1"/>
          </p:cNvSpPr>
          <p:nvPr>
            <p:ph type="body" idx="2"/>
          </p:nvPr>
        </p:nvSpPr>
        <p:spPr>
          <a:xfrm>
            <a:off x="2572050" y="13772"/>
            <a:ext cx="3999900" cy="572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400"/>
              <a:buNone/>
            </a:pPr>
            <a:r>
              <a:rPr lang="en-US" sz="2800" dirty="0">
                <a:solidFill>
                  <a:srgbClr val="002060"/>
                </a:solidFill>
              </a:rPr>
              <a:t>References</a:t>
            </a:r>
            <a:endParaRPr sz="2800" dirty="0">
              <a:solidFill>
                <a:srgbClr val="00206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77">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76">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76">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76">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276">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76">
                                            <p:txEl>
                                              <p:pRg st="4" end="4"/>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276">
                                            <p:txEl>
                                              <p:pRg st="5" end="5"/>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76">
                                            <p:txEl>
                                              <p:pRg st="6" end="6"/>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276">
                                            <p:txEl>
                                              <p:pRg st="7" end="7"/>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276">
                                            <p:txEl>
                                              <p:pRg st="8" end="8"/>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276">
                                            <p:txEl>
                                              <p:pRg st="9" end="9"/>
                                            </p:tx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276">
                                            <p:txEl>
                                              <p:pRg st="10" end="10"/>
                                            </p:txEl>
                                          </p:spTgt>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276">
                                            <p:txEl>
                                              <p:pRg st="11" end="11"/>
                                            </p:txEl>
                                          </p:spTgt>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276">
                                            <p:txEl>
                                              <p:pRg st="12" end="12"/>
                                            </p:txEl>
                                          </p:spTgt>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276">
                                            <p:txEl>
                                              <p:pRg st="13" end="13"/>
                                            </p:txEl>
                                          </p:spTgt>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276">
                                            <p:txEl>
                                              <p:pRg st="14" end="14"/>
                                            </p:txEl>
                                          </p:spTgt>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0" nodeType="afterEffect">
                                  <p:stCondLst>
                                    <p:cond delay="0"/>
                                  </p:stCondLst>
                                  <p:childTnLst>
                                    <p:set>
                                      <p:cBhvr>
                                        <p:cTn id="54" dur="1" fill="hold">
                                          <p:stCondLst>
                                            <p:cond delay="0"/>
                                          </p:stCondLst>
                                        </p:cTn>
                                        <p:tgtEl>
                                          <p:spTgt spid="27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0" build="p"/>
      <p:bldP spid="27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6"/>
          <p:cNvSpPr txBox="1">
            <a:spLocks noGrp="1"/>
          </p:cNvSpPr>
          <p:nvPr>
            <p:ph type="title"/>
          </p:nvPr>
        </p:nvSpPr>
        <p:spPr>
          <a:xfrm>
            <a:off x="5911850" y="1295082"/>
            <a:ext cx="3129280" cy="2549635"/>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br>
              <a:rPr lang="en-US" dirty="0">
                <a:solidFill>
                  <a:schemeClr val="lt1"/>
                </a:solidFill>
              </a:rPr>
            </a:br>
            <a:br>
              <a:rPr lang="en-US" dirty="0">
                <a:solidFill>
                  <a:schemeClr val="lt1"/>
                </a:solidFill>
              </a:rPr>
            </a:br>
            <a:r>
              <a:rPr lang="en-US" dirty="0">
                <a:solidFill>
                  <a:schemeClr val="lt1"/>
                </a:solidFill>
              </a:rPr>
              <a:t>Supplementary – EMI factors</a:t>
            </a:r>
            <a:endParaRPr dirty="0"/>
          </a:p>
        </p:txBody>
      </p:sp>
      <p:graphicFrame>
        <p:nvGraphicFramePr>
          <p:cNvPr id="283" name="Google Shape;283;p36"/>
          <p:cNvGraphicFramePr/>
          <p:nvPr>
            <p:extLst>
              <p:ext uri="{D42A27DB-BD31-4B8C-83A1-F6EECF244321}">
                <p14:modId xmlns:p14="http://schemas.microsoft.com/office/powerpoint/2010/main" val="2402655283"/>
              </p:ext>
            </p:extLst>
          </p:nvPr>
        </p:nvGraphicFramePr>
        <p:xfrm>
          <a:off x="102870" y="80010"/>
          <a:ext cx="5863590" cy="4979780"/>
        </p:xfrm>
        <a:graphic>
          <a:graphicData uri="http://schemas.openxmlformats.org/drawingml/2006/table">
            <a:tbl>
              <a:tblPr>
                <a:noFill/>
                <a:tableStyleId>{45158C37-D01F-4F18-9775-8A33D72A56B7}</a:tableStyleId>
              </a:tblPr>
              <a:tblGrid>
                <a:gridCol w="2776601">
                  <a:extLst>
                    <a:ext uri="{9D8B030D-6E8A-4147-A177-3AD203B41FA5}">
                      <a16:colId xmlns:a16="http://schemas.microsoft.com/office/drawing/2014/main" val="20000"/>
                    </a:ext>
                  </a:extLst>
                </a:gridCol>
                <a:gridCol w="617375">
                  <a:extLst>
                    <a:ext uri="{9D8B030D-6E8A-4147-A177-3AD203B41FA5}">
                      <a16:colId xmlns:a16="http://schemas.microsoft.com/office/drawing/2014/main" val="20001"/>
                    </a:ext>
                  </a:extLst>
                </a:gridCol>
                <a:gridCol w="1234807">
                  <a:extLst>
                    <a:ext uri="{9D8B030D-6E8A-4147-A177-3AD203B41FA5}">
                      <a16:colId xmlns:a16="http://schemas.microsoft.com/office/drawing/2014/main" val="20002"/>
                    </a:ext>
                  </a:extLst>
                </a:gridCol>
                <a:gridCol w="1234807">
                  <a:extLst>
                    <a:ext uri="{9D8B030D-6E8A-4147-A177-3AD203B41FA5}">
                      <a16:colId xmlns:a16="http://schemas.microsoft.com/office/drawing/2014/main" val="20003"/>
                    </a:ext>
                  </a:extLst>
                </a:gridCol>
              </a:tblGrid>
              <a:tr h="363670">
                <a:tc>
                  <a:txBody>
                    <a:bodyPr/>
                    <a:lstStyle/>
                    <a:p>
                      <a:pPr marL="0" marR="0" lvl="0" indent="0" algn="ctr"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Scale</a:t>
                      </a:r>
                      <a:endParaRPr sz="1400"/>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N</a:t>
                      </a:r>
                      <a:endParaRPr sz="1400"/>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Mean</a:t>
                      </a:r>
                      <a:endParaRPr sz="1400"/>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Std. Deviation</a:t>
                      </a:r>
                      <a:endParaRPr sz="1400"/>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12883">
                <a:tc>
                  <a:txBody>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Structural</a:t>
                      </a:r>
                      <a:endParaRPr sz="1400" dirty="0"/>
                    </a:p>
                  </a:txBody>
                  <a:tcPr marL="6250" marR="6250" marT="625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12883">
                <a:tc>
                  <a:txBody>
                    <a:bodyPr/>
                    <a:lstStyle/>
                    <a:p>
                      <a:pPr marL="0" marR="0" lvl="0" indent="0" algn="l" rtl="0">
                        <a:lnSpc>
                          <a:spcPct val="100000"/>
                        </a:lnSpc>
                        <a:spcBef>
                          <a:spcPts val="0"/>
                        </a:spcBef>
                        <a:spcAft>
                          <a:spcPts val="0"/>
                        </a:spcAft>
                        <a:buClr>
                          <a:srgbClr val="000000"/>
                        </a:buClr>
                        <a:buFont typeface="Arial"/>
                        <a:buNone/>
                      </a:pPr>
                      <a:r>
                        <a:rPr lang="en-US" sz="1400" b="0" i="0" u="none" strike="noStrike" cap="none" dirty="0">
                          <a:solidFill>
                            <a:schemeClr val="tx1"/>
                          </a:solidFill>
                          <a:latin typeface="Arial"/>
                          <a:ea typeface="Arial"/>
                          <a:cs typeface="Arial"/>
                          <a:sym typeface="Arial"/>
                        </a:rPr>
                        <a:t>Institutional resources</a:t>
                      </a:r>
                      <a:endParaRPr sz="1400" b="0" i="0" u="none" strike="noStrike" cap="none" dirty="0">
                        <a:solidFill>
                          <a:schemeClr val="tx1"/>
                        </a:solidFill>
                        <a:latin typeface="Arial"/>
                        <a:cs typeface="Arial"/>
                        <a:sym typeface="Arial"/>
                      </a:endParaRPr>
                    </a:p>
                  </a:txBody>
                  <a:tcPr marL="74950" marR="6250" marT="625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0" indent="0" algn="r" rtl="0">
                        <a:lnSpc>
                          <a:spcPct val="100000"/>
                        </a:lnSpc>
                        <a:spcBef>
                          <a:spcPts val="0"/>
                        </a:spcBef>
                        <a:spcAft>
                          <a:spcPts val="0"/>
                        </a:spcAft>
                        <a:buNone/>
                      </a:pPr>
                      <a:r>
                        <a:rPr lang="en-US" sz="1400" b="0" i="0" u="none" strike="noStrike" cap="none" dirty="0">
                          <a:solidFill>
                            <a:schemeClr val="tx1"/>
                          </a:solidFill>
                          <a:latin typeface="Arial"/>
                          <a:ea typeface="Arial"/>
                          <a:cs typeface="Arial"/>
                          <a:sym typeface="Arial"/>
                        </a:rPr>
                        <a:t>259</a:t>
                      </a:r>
                      <a:endParaRPr sz="1400" dirty="0">
                        <a:solidFill>
                          <a:schemeClr val="tx1"/>
                        </a:solidFill>
                      </a:endParaRPr>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0" indent="0" algn="r" rtl="0">
                        <a:lnSpc>
                          <a:spcPct val="100000"/>
                        </a:lnSpc>
                        <a:spcBef>
                          <a:spcPts val="0"/>
                        </a:spcBef>
                        <a:spcAft>
                          <a:spcPts val="0"/>
                        </a:spcAft>
                        <a:buNone/>
                      </a:pPr>
                      <a:r>
                        <a:rPr lang="en-US" sz="1400" b="0" i="0" u="none" strike="noStrike" cap="none" dirty="0">
                          <a:solidFill>
                            <a:schemeClr val="tx1"/>
                          </a:solidFill>
                          <a:latin typeface="Arial"/>
                          <a:ea typeface="Arial"/>
                          <a:cs typeface="Arial"/>
                          <a:sym typeface="Arial"/>
                        </a:rPr>
                        <a:t>6.194</a:t>
                      </a:r>
                      <a:endParaRPr sz="1400" dirty="0">
                        <a:solidFill>
                          <a:schemeClr val="tx1"/>
                        </a:solidFill>
                      </a:endParaRPr>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0" indent="0" algn="r" rtl="0">
                        <a:lnSpc>
                          <a:spcPct val="100000"/>
                        </a:lnSpc>
                        <a:spcBef>
                          <a:spcPts val="0"/>
                        </a:spcBef>
                        <a:spcAft>
                          <a:spcPts val="0"/>
                        </a:spcAft>
                        <a:buNone/>
                      </a:pPr>
                      <a:r>
                        <a:rPr lang="en-US" sz="1400" b="0" i="0" u="none" strike="noStrike" cap="none" dirty="0">
                          <a:solidFill>
                            <a:schemeClr val="tx1"/>
                          </a:solidFill>
                          <a:latin typeface="Arial"/>
                          <a:ea typeface="Arial"/>
                          <a:cs typeface="Arial"/>
                          <a:sym typeface="Arial"/>
                        </a:rPr>
                        <a:t>1.037</a:t>
                      </a:r>
                      <a:endParaRPr sz="1400" dirty="0">
                        <a:solidFill>
                          <a:schemeClr val="tx1"/>
                        </a:solidFill>
                      </a:endParaRPr>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extLst>
                  <a:ext uri="{0D108BD9-81ED-4DB2-BD59-A6C34878D82A}">
                    <a16:rowId xmlns:a16="http://schemas.microsoft.com/office/drawing/2014/main" val="10002"/>
                  </a:ext>
                </a:extLst>
              </a:tr>
              <a:tr h="212883">
                <a:tc>
                  <a:txBody>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Policy</a:t>
                      </a:r>
                      <a:endParaRPr sz="1400" dirty="0"/>
                    </a:p>
                  </a:txBody>
                  <a:tcPr marL="74950" marR="6250" marT="625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267</a:t>
                      </a:r>
                      <a:endParaRPr sz="1400" dirty="0"/>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4.934</a:t>
                      </a:r>
                      <a:endParaRPr sz="1400" dirty="0"/>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1.197</a:t>
                      </a:r>
                      <a:endParaRPr sz="1400" dirty="0"/>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12883">
                <a:tc>
                  <a:txBody>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Pedagogical</a:t>
                      </a:r>
                      <a:endParaRPr sz="1400"/>
                    </a:p>
                  </a:txBody>
                  <a:tcPr marL="6250" marR="6250" marT="625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212883">
                <a:tc>
                  <a:txBody>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Teaching approaches</a:t>
                      </a:r>
                      <a:endParaRPr sz="1400" dirty="0"/>
                    </a:p>
                  </a:txBody>
                  <a:tcPr marL="74950" marR="6250" marT="625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252</a:t>
                      </a:r>
                      <a:endParaRPr sz="1400"/>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5.289</a:t>
                      </a:r>
                      <a:endParaRPr sz="1400"/>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1.334</a:t>
                      </a:r>
                      <a:endParaRPr sz="1400" dirty="0"/>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12883">
                <a:tc>
                  <a:txBody>
                    <a:bodyPr/>
                    <a:lstStyle/>
                    <a:p>
                      <a:pPr marL="0" marR="0" lvl="0" indent="0" algn="l" rtl="0">
                        <a:lnSpc>
                          <a:spcPct val="100000"/>
                        </a:lnSpc>
                        <a:spcBef>
                          <a:spcPts val="0"/>
                        </a:spcBef>
                        <a:spcAft>
                          <a:spcPts val="0"/>
                        </a:spcAft>
                        <a:buNone/>
                      </a:pPr>
                      <a:r>
                        <a:rPr lang="en-US" sz="1400" b="0" i="0" u="none" strike="noStrike" cap="none" dirty="0">
                          <a:solidFill>
                            <a:srgbClr val="1F4E78"/>
                          </a:solidFill>
                          <a:latin typeface="Arial"/>
                          <a:ea typeface="Arial"/>
                          <a:cs typeface="Arial"/>
                          <a:sym typeface="Arial"/>
                        </a:rPr>
                        <a:t>Language </a:t>
                      </a:r>
                      <a:r>
                        <a:rPr lang="en-US" sz="1400" b="0" i="0" u="none" strike="noStrike" cap="none" dirty="0" err="1">
                          <a:solidFill>
                            <a:srgbClr val="1F4E78"/>
                          </a:solidFill>
                          <a:latin typeface="Arial"/>
                          <a:ea typeface="Arial"/>
                          <a:cs typeface="Arial"/>
                          <a:sym typeface="Arial"/>
                        </a:rPr>
                        <a:t>accomodation</a:t>
                      </a:r>
                      <a:endParaRPr sz="1400" dirty="0"/>
                    </a:p>
                  </a:txBody>
                  <a:tcPr marL="74950" marR="6250" marT="625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solidFill>
                  </a:tcPr>
                </a:tc>
                <a:tc>
                  <a:txBody>
                    <a:bodyPr/>
                    <a:lstStyle/>
                    <a:p>
                      <a:pPr marL="0" marR="0" lvl="0" indent="0" algn="r" rtl="0">
                        <a:lnSpc>
                          <a:spcPct val="100000"/>
                        </a:lnSpc>
                        <a:spcBef>
                          <a:spcPts val="0"/>
                        </a:spcBef>
                        <a:spcAft>
                          <a:spcPts val="0"/>
                        </a:spcAft>
                        <a:buNone/>
                      </a:pPr>
                      <a:r>
                        <a:rPr lang="en-US" sz="1400" b="0" i="0" u="none" strike="noStrike" cap="none" dirty="0">
                          <a:solidFill>
                            <a:srgbClr val="1F4E78"/>
                          </a:solidFill>
                          <a:latin typeface="Arial"/>
                          <a:ea typeface="Arial"/>
                          <a:cs typeface="Arial"/>
                          <a:sym typeface="Arial"/>
                        </a:rPr>
                        <a:t>264</a:t>
                      </a:r>
                      <a:endParaRPr sz="1400" dirty="0"/>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solidFill>
                  </a:tcPr>
                </a:tc>
                <a:tc>
                  <a:txBody>
                    <a:bodyPr/>
                    <a:lstStyle/>
                    <a:p>
                      <a:pPr marL="0" marR="0" lvl="0" indent="0" algn="r" rtl="0">
                        <a:lnSpc>
                          <a:spcPct val="100000"/>
                        </a:lnSpc>
                        <a:spcBef>
                          <a:spcPts val="0"/>
                        </a:spcBef>
                        <a:spcAft>
                          <a:spcPts val="0"/>
                        </a:spcAft>
                        <a:buNone/>
                      </a:pPr>
                      <a:r>
                        <a:rPr lang="en-US" sz="1400" b="0" i="0" u="none" strike="noStrike" cap="none" dirty="0">
                          <a:solidFill>
                            <a:srgbClr val="1F4E78"/>
                          </a:solidFill>
                          <a:latin typeface="Arial"/>
                          <a:ea typeface="Arial"/>
                          <a:cs typeface="Arial"/>
                          <a:sym typeface="Arial"/>
                        </a:rPr>
                        <a:t>3.343</a:t>
                      </a:r>
                      <a:endParaRPr sz="1400" dirty="0"/>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solidFill>
                  </a:tcPr>
                </a:tc>
                <a:tc>
                  <a:txBody>
                    <a:bodyPr/>
                    <a:lstStyle/>
                    <a:p>
                      <a:pPr marL="0" marR="0" lvl="0" indent="0" algn="r" rtl="0">
                        <a:lnSpc>
                          <a:spcPct val="100000"/>
                        </a:lnSpc>
                        <a:spcBef>
                          <a:spcPts val="0"/>
                        </a:spcBef>
                        <a:spcAft>
                          <a:spcPts val="0"/>
                        </a:spcAft>
                        <a:buNone/>
                      </a:pPr>
                      <a:r>
                        <a:rPr lang="en-US" sz="1400" b="0" i="0" u="none" strike="noStrike" cap="none" dirty="0">
                          <a:solidFill>
                            <a:srgbClr val="1F4E78"/>
                          </a:solidFill>
                          <a:latin typeface="Arial"/>
                          <a:ea typeface="Arial"/>
                          <a:cs typeface="Arial"/>
                          <a:sym typeface="Arial"/>
                        </a:rPr>
                        <a:t>1.536</a:t>
                      </a:r>
                      <a:endParaRPr sz="1400" dirty="0"/>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6"/>
                  </a:ext>
                </a:extLst>
              </a:tr>
              <a:tr h="212883">
                <a:tc>
                  <a:txBody>
                    <a:bodyPr/>
                    <a:lstStyle/>
                    <a:p>
                      <a:pPr marL="0" marR="0" lvl="0" indent="0" algn="l" rtl="0">
                        <a:lnSpc>
                          <a:spcPct val="100000"/>
                        </a:lnSpc>
                        <a:spcBef>
                          <a:spcPts val="0"/>
                        </a:spcBef>
                        <a:spcAft>
                          <a:spcPts val="0"/>
                        </a:spcAft>
                        <a:buNone/>
                      </a:pPr>
                      <a:r>
                        <a:rPr lang="en-US" sz="1400" b="0" i="0" u="none" strike="noStrike" cap="none" dirty="0">
                          <a:solidFill>
                            <a:srgbClr val="1F4E78"/>
                          </a:solidFill>
                          <a:latin typeface="Arial"/>
                          <a:ea typeface="Arial"/>
                          <a:cs typeface="Arial"/>
                          <a:sym typeface="Arial"/>
                        </a:rPr>
                        <a:t>EMI adjustments</a:t>
                      </a:r>
                      <a:endParaRPr sz="1400" dirty="0"/>
                    </a:p>
                  </a:txBody>
                  <a:tcPr marL="74950" marR="6250" marT="625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solidFill>
                  </a:tcPr>
                </a:tc>
                <a:tc>
                  <a:txBody>
                    <a:bodyPr/>
                    <a:lstStyle/>
                    <a:p>
                      <a:pPr marL="0" marR="0" lvl="0" indent="0" algn="r" rtl="0">
                        <a:lnSpc>
                          <a:spcPct val="100000"/>
                        </a:lnSpc>
                        <a:spcBef>
                          <a:spcPts val="0"/>
                        </a:spcBef>
                        <a:spcAft>
                          <a:spcPts val="0"/>
                        </a:spcAft>
                        <a:buNone/>
                      </a:pPr>
                      <a:r>
                        <a:rPr lang="en-US" sz="1400" b="0" i="0" u="none" strike="noStrike" cap="none">
                          <a:solidFill>
                            <a:srgbClr val="1F4E78"/>
                          </a:solidFill>
                          <a:latin typeface="Arial"/>
                          <a:ea typeface="Arial"/>
                          <a:cs typeface="Arial"/>
                          <a:sym typeface="Arial"/>
                        </a:rPr>
                        <a:t>258</a:t>
                      </a:r>
                      <a:endParaRPr sz="1400"/>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solidFill>
                  </a:tcPr>
                </a:tc>
                <a:tc>
                  <a:txBody>
                    <a:bodyPr/>
                    <a:lstStyle/>
                    <a:p>
                      <a:pPr marL="0" marR="0" lvl="0" indent="0" algn="r" rtl="0">
                        <a:lnSpc>
                          <a:spcPct val="100000"/>
                        </a:lnSpc>
                        <a:spcBef>
                          <a:spcPts val="0"/>
                        </a:spcBef>
                        <a:spcAft>
                          <a:spcPts val="0"/>
                        </a:spcAft>
                        <a:buNone/>
                      </a:pPr>
                      <a:r>
                        <a:rPr lang="en-US" sz="1400" b="0" i="0" u="none" strike="noStrike" cap="none" dirty="0">
                          <a:solidFill>
                            <a:srgbClr val="1F4E78"/>
                          </a:solidFill>
                          <a:latin typeface="Arial"/>
                          <a:ea typeface="Arial"/>
                          <a:cs typeface="Arial"/>
                          <a:sym typeface="Arial"/>
                        </a:rPr>
                        <a:t>3.753</a:t>
                      </a:r>
                      <a:endParaRPr sz="1400" dirty="0"/>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solidFill>
                  </a:tcPr>
                </a:tc>
                <a:tc>
                  <a:txBody>
                    <a:bodyPr/>
                    <a:lstStyle/>
                    <a:p>
                      <a:pPr marL="0" marR="0" lvl="0" indent="0" algn="r" rtl="0">
                        <a:lnSpc>
                          <a:spcPct val="100000"/>
                        </a:lnSpc>
                        <a:spcBef>
                          <a:spcPts val="0"/>
                        </a:spcBef>
                        <a:spcAft>
                          <a:spcPts val="0"/>
                        </a:spcAft>
                        <a:buNone/>
                      </a:pPr>
                      <a:r>
                        <a:rPr lang="en-US" sz="1400" b="0" i="0" u="none" strike="noStrike" cap="none" dirty="0">
                          <a:solidFill>
                            <a:srgbClr val="1F4E78"/>
                          </a:solidFill>
                          <a:latin typeface="Arial"/>
                          <a:ea typeface="Arial"/>
                          <a:cs typeface="Arial"/>
                          <a:sym typeface="Arial"/>
                        </a:rPr>
                        <a:t>1.112</a:t>
                      </a:r>
                      <a:endParaRPr sz="1400" dirty="0"/>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7"/>
                  </a:ext>
                </a:extLst>
              </a:tr>
              <a:tr h="212883">
                <a:tc>
                  <a:txBody>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Skills development</a:t>
                      </a:r>
                      <a:endParaRPr sz="1400" dirty="0"/>
                    </a:p>
                  </a:txBody>
                  <a:tcPr marL="74950" marR="6250" marT="625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261</a:t>
                      </a:r>
                      <a:endParaRPr sz="1400"/>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5.102</a:t>
                      </a:r>
                      <a:endParaRPr sz="1400" dirty="0"/>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1.571</a:t>
                      </a:r>
                      <a:endParaRPr sz="1400" dirty="0"/>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12883">
                <a:tc>
                  <a:txBody>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Linguistic/Sociolinguistic</a:t>
                      </a:r>
                      <a:endParaRPr sz="1400"/>
                    </a:p>
                  </a:txBody>
                  <a:tcPr marL="6250" marR="6250" marT="625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212883">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Language environment general</a:t>
                      </a:r>
                      <a:endParaRPr sz="1400"/>
                    </a:p>
                  </a:txBody>
                  <a:tcPr marL="74950" marR="6250" marT="625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264</a:t>
                      </a:r>
                      <a:endParaRPr sz="1400"/>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5.443</a:t>
                      </a:r>
                      <a:endParaRPr sz="1400"/>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1.319</a:t>
                      </a:r>
                      <a:endParaRPr sz="1400" dirty="0"/>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212883">
                <a:tc>
                  <a:txBody>
                    <a:bodyPr/>
                    <a:lstStyle/>
                    <a:p>
                      <a:pPr marL="0" marR="0" lvl="0" indent="0" algn="l" rtl="0">
                        <a:lnSpc>
                          <a:spcPct val="100000"/>
                        </a:lnSpc>
                        <a:spcBef>
                          <a:spcPts val="0"/>
                        </a:spcBef>
                        <a:spcAft>
                          <a:spcPts val="0"/>
                        </a:spcAft>
                        <a:buNone/>
                      </a:pPr>
                      <a:r>
                        <a:rPr lang="en-US" sz="1400" b="0" i="0" u="none" strike="noStrike" cap="none" dirty="0">
                          <a:solidFill>
                            <a:srgbClr val="1F4E78"/>
                          </a:solidFill>
                          <a:latin typeface="Arial"/>
                          <a:ea typeface="Arial"/>
                          <a:cs typeface="Arial"/>
                          <a:sym typeface="Arial"/>
                        </a:rPr>
                        <a:t>Language environment EN</a:t>
                      </a:r>
                      <a:endParaRPr sz="1400" dirty="0"/>
                    </a:p>
                  </a:txBody>
                  <a:tcPr marL="74950" marR="6250" marT="625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solidFill>
                  </a:tcPr>
                </a:tc>
                <a:tc>
                  <a:txBody>
                    <a:bodyPr/>
                    <a:lstStyle/>
                    <a:p>
                      <a:pPr marL="0" marR="0" lvl="0" indent="0" algn="r" rtl="0">
                        <a:lnSpc>
                          <a:spcPct val="100000"/>
                        </a:lnSpc>
                        <a:spcBef>
                          <a:spcPts val="0"/>
                        </a:spcBef>
                        <a:spcAft>
                          <a:spcPts val="0"/>
                        </a:spcAft>
                        <a:buNone/>
                      </a:pPr>
                      <a:r>
                        <a:rPr lang="en-US" sz="1400" b="0" i="0" u="none" strike="noStrike" cap="none" dirty="0">
                          <a:solidFill>
                            <a:srgbClr val="1F4E78"/>
                          </a:solidFill>
                          <a:latin typeface="Arial"/>
                          <a:ea typeface="Arial"/>
                          <a:cs typeface="Arial"/>
                          <a:sym typeface="Arial"/>
                        </a:rPr>
                        <a:t>266</a:t>
                      </a:r>
                      <a:endParaRPr sz="1400" dirty="0"/>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solidFill>
                  </a:tcPr>
                </a:tc>
                <a:tc>
                  <a:txBody>
                    <a:bodyPr/>
                    <a:lstStyle/>
                    <a:p>
                      <a:pPr marL="0" marR="0" lvl="0" indent="0" algn="r" rtl="0">
                        <a:lnSpc>
                          <a:spcPct val="100000"/>
                        </a:lnSpc>
                        <a:spcBef>
                          <a:spcPts val="0"/>
                        </a:spcBef>
                        <a:spcAft>
                          <a:spcPts val="0"/>
                        </a:spcAft>
                        <a:buNone/>
                      </a:pPr>
                      <a:r>
                        <a:rPr lang="en-US" sz="1400" b="0" i="0" u="none" strike="noStrike" cap="none" dirty="0">
                          <a:solidFill>
                            <a:srgbClr val="1F4E78"/>
                          </a:solidFill>
                          <a:latin typeface="Arial"/>
                          <a:ea typeface="Arial"/>
                          <a:cs typeface="Arial"/>
                          <a:sym typeface="Arial"/>
                        </a:rPr>
                        <a:t>3.852</a:t>
                      </a:r>
                      <a:endParaRPr sz="1400" dirty="0"/>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solidFill>
                  </a:tcPr>
                </a:tc>
                <a:tc>
                  <a:txBody>
                    <a:bodyPr/>
                    <a:lstStyle/>
                    <a:p>
                      <a:pPr marL="0" marR="0" lvl="0" indent="0" algn="r" rtl="0">
                        <a:lnSpc>
                          <a:spcPct val="100000"/>
                        </a:lnSpc>
                        <a:spcBef>
                          <a:spcPts val="0"/>
                        </a:spcBef>
                        <a:spcAft>
                          <a:spcPts val="0"/>
                        </a:spcAft>
                        <a:buNone/>
                      </a:pPr>
                      <a:r>
                        <a:rPr lang="en-US" sz="1400" b="0" i="0" u="none" strike="noStrike" cap="none" dirty="0">
                          <a:solidFill>
                            <a:srgbClr val="1F4E78"/>
                          </a:solidFill>
                          <a:latin typeface="Arial"/>
                          <a:ea typeface="Arial"/>
                          <a:cs typeface="Arial"/>
                          <a:sym typeface="Arial"/>
                        </a:rPr>
                        <a:t>1.362</a:t>
                      </a:r>
                      <a:endParaRPr sz="1400" dirty="0"/>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11"/>
                  </a:ext>
                </a:extLst>
              </a:tr>
              <a:tr h="212883">
                <a:tc>
                  <a:txBody>
                    <a:bodyPr/>
                    <a:lstStyle/>
                    <a:p>
                      <a:pPr marL="0" marR="0" lvl="0" indent="0" algn="l" rtl="0">
                        <a:lnSpc>
                          <a:spcPct val="100000"/>
                        </a:lnSpc>
                        <a:spcBef>
                          <a:spcPts val="0"/>
                        </a:spcBef>
                        <a:spcAft>
                          <a:spcPts val="0"/>
                        </a:spcAft>
                        <a:buNone/>
                      </a:pPr>
                      <a:r>
                        <a:rPr lang="en-US" sz="1400" b="0" i="0" u="none" strike="noStrike" cap="none" dirty="0">
                          <a:solidFill>
                            <a:schemeClr val="tx1"/>
                          </a:solidFill>
                          <a:latin typeface="Arial"/>
                          <a:ea typeface="Arial"/>
                          <a:cs typeface="Arial"/>
                          <a:sym typeface="Arial"/>
                        </a:rPr>
                        <a:t>Language environment RU</a:t>
                      </a:r>
                      <a:endParaRPr sz="1400" dirty="0">
                        <a:solidFill>
                          <a:schemeClr val="tx1"/>
                        </a:solidFill>
                      </a:endParaRPr>
                    </a:p>
                  </a:txBody>
                  <a:tcPr marL="74950" marR="6250" marT="625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0" indent="0" algn="r" rtl="0">
                        <a:lnSpc>
                          <a:spcPct val="100000"/>
                        </a:lnSpc>
                        <a:spcBef>
                          <a:spcPts val="0"/>
                        </a:spcBef>
                        <a:spcAft>
                          <a:spcPts val="0"/>
                        </a:spcAft>
                        <a:buNone/>
                      </a:pPr>
                      <a:r>
                        <a:rPr lang="en-US" sz="1400" b="0" i="0" u="none" strike="noStrike" cap="none" dirty="0">
                          <a:solidFill>
                            <a:schemeClr val="tx1"/>
                          </a:solidFill>
                          <a:latin typeface="Arial"/>
                          <a:ea typeface="Arial"/>
                          <a:cs typeface="Arial"/>
                          <a:sym typeface="Arial"/>
                        </a:rPr>
                        <a:t>266</a:t>
                      </a:r>
                      <a:endParaRPr sz="1400" dirty="0">
                        <a:solidFill>
                          <a:schemeClr val="tx1"/>
                        </a:solidFill>
                      </a:endParaRPr>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0" indent="0" algn="r" rtl="0">
                        <a:lnSpc>
                          <a:spcPct val="100000"/>
                        </a:lnSpc>
                        <a:spcBef>
                          <a:spcPts val="0"/>
                        </a:spcBef>
                        <a:spcAft>
                          <a:spcPts val="0"/>
                        </a:spcAft>
                        <a:buNone/>
                      </a:pPr>
                      <a:r>
                        <a:rPr lang="en-US" sz="1400" b="0" i="0" u="none" strike="noStrike" cap="none" dirty="0">
                          <a:solidFill>
                            <a:schemeClr val="tx1"/>
                          </a:solidFill>
                          <a:latin typeface="Arial"/>
                          <a:ea typeface="Arial"/>
                          <a:cs typeface="Arial"/>
                          <a:sym typeface="Arial"/>
                        </a:rPr>
                        <a:t>6.103</a:t>
                      </a:r>
                      <a:endParaRPr sz="1400" dirty="0">
                        <a:solidFill>
                          <a:schemeClr val="tx1"/>
                        </a:solidFill>
                      </a:endParaRPr>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0" indent="0" algn="r" rtl="0">
                        <a:lnSpc>
                          <a:spcPct val="100000"/>
                        </a:lnSpc>
                        <a:spcBef>
                          <a:spcPts val="0"/>
                        </a:spcBef>
                        <a:spcAft>
                          <a:spcPts val="0"/>
                        </a:spcAft>
                        <a:buNone/>
                      </a:pPr>
                      <a:r>
                        <a:rPr lang="en-US" sz="1400" b="0" i="0" u="none" strike="noStrike" cap="none" dirty="0">
                          <a:solidFill>
                            <a:schemeClr val="tx1"/>
                          </a:solidFill>
                          <a:latin typeface="Arial"/>
                          <a:ea typeface="Arial"/>
                          <a:cs typeface="Arial"/>
                          <a:sym typeface="Arial"/>
                        </a:rPr>
                        <a:t>0.866</a:t>
                      </a:r>
                      <a:endParaRPr sz="1400" dirty="0">
                        <a:solidFill>
                          <a:schemeClr val="tx1"/>
                        </a:solidFill>
                      </a:endParaRPr>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extLst>
                  <a:ext uri="{0D108BD9-81ED-4DB2-BD59-A6C34878D82A}">
                    <a16:rowId xmlns:a16="http://schemas.microsoft.com/office/drawing/2014/main" val="10012"/>
                  </a:ext>
                </a:extLst>
              </a:tr>
              <a:tr h="212883">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Language environment KZ</a:t>
                      </a:r>
                      <a:endParaRPr sz="1400"/>
                    </a:p>
                  </a:txBody>
                  <a:tcPr marL="74950" marR="6250" marT="625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266</a:t>
                      </a:r>
                      <a:endParaRPr sz="1400" dirty="0"/>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5.345</a:t>
                      </a:r>
                      <a:endParaRPr sz="1400"/>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1.247</a:t>
                      </a:r>
                      <a:endParaRPr sz="1400" dirty="0"/>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12883">
                <a:tc>
                  <a:txBody>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Situatedness</a:t>
                      </a:r>
                      <a:endParaRPr sz="1400" dirty="0"/>
                    </a:p>
                  </a:txBody>
                  <a:tcPr marL="6250" marR="6250" marT="625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4"/>
                  </a:ext>
                </a:extLst>
              </a:tr>
              <a:tr h="212883">
                <a:tc>
                  <a:txBody>
                    <a:bodyPr/>
                    <a:lstStyle/>
                    <a:p>
                      <a:pPr marL="0" marR="0" lvl="0" indent="0" algn="l" rtl="0">
                        <a:lnSpc>
                          <a:spcPct val="100000"/>
                        </a:lnSpc>
                        <a:spcBef>
                          <a:spcPts val="0"/>
                        </a:spcBef>
                        <a:spcAft>
                          <a:spcPts val="0"/>
                        </a:spcAft>
                        <a:buNone/>
                      </a:pPr>
                      <a:r>
                        <a:rPr lang="en-US" sz="1400" b="0" i="0" u="none" strike="noStrike" cap="none" dirty="0">
                          <a:solidFill>
                            <a:schemeClr val="tx1"/>
                          </a:solidFill>
                          <a:latin typeface="Arial"/>
                          <a:ea typeface="Arial"/>
                          <a:cs typeface="Arial"/>
                          <a:sym typeface="Arial"/>
                        </a:rPr>
                        <a:t>Student motivation</a:t>
                      </a:r>
                      <a:endParaRPr sz="1400" dirty="0">
                        <a:solidFill>
                          <a:schemeClr val="tx1"/>
                        </a:solidFill>
                      </a:endParaRPr>
                    </a:p>
                  </a:txBody>
                  <a:tcPr marL="74950" marR="6250" marT="625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0" indent="0" algn="r" rtl="0">
                        <a:lnSpc>
                          <a:spcPct val="100000"/>
                        </a:lnSpc>
                        <a:spcBef>
                          <a:spcPts val="0"/>
                        </a:spcBef>
                        <a:spcAft>
                          <a:spcPts val="0"/>
                        </a:spcAft>
                        <a:buNone/>
                      </a:pPr>
                      <a:r>
                        <a:rPr lang="en-US" sz="1400" b="0" i="0" u="none" strike="noStrike" cap="none" dirty="0">
                          <a:solidFill>
                            <a:schemeClr val="tx1"/>
                          </a:solidFill>
                          <a:latin typeface="Arial"/>
                          <a:ea typeface="Arial"/>
                          <a:cs typeface="Arial"/>
                          <a:sym typeface="Arial"/>
                        </a:rPr>
                        <a:t>249</a:t>
                      </a:r>
                      <a:endParaRPr sz="1400" dirty="0">
                        <a:solidFill>
                          <a:schemeClr val="tx1"/>
                        </a:solidFill>
                      </a:endParaRPr>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0" indent="0" algn="r" rtl="0">
                        <a:lnSpc>
                          <a:spcPct val="100000"/>
                        </a:lnSpc>
                        <a:spcBef>
                          <a:spcPts val="0"/>
                        </a:spcBef>
                        <a:spcAft>
                          <a:spcPts val="0"/>
                        </a:spcAft>
                        <a:buNone/>
                      </a:pPr>
                      <a:r>
                        <a:rPr lang="en-US" sz="1400" b="0" i="0" u="none" strike="noStrike" cap="none" dirty="0">
                          <a:solidFill>
                            <a:schemeClr val="tx1"/>
                          </a:solidFill>
                          <a:latin typeface="Arial"/>
                          <a:ea typeface="Arial"/>
                          <a:cs typeface="Arial"/>
                          <a:sym typeface="Arial"/>
                        </a:rPr>
                        <a:t>5.580</a:t>
                      </a:r>
                      <a:endParaRPr sz="1400" dirty="0">
                        <a:solidFill>
                          <a:schemeClr val="tx1"/>
                        </a:solidFill>
                      </a:endParaRPr>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0" indent="0" algn="r" rtl="0">
                        <a:lnSpc>
                          <a:spcPct val="100000"/>
                        </a:lnSpc>
                        <a:spcBef>
                          <a:spcPts val="0"/>
                        </a:spcBef>
                        <a:spcAft>
                          <a:spcPts val="0"/>
                        </a:spcAft>
                        <a:buNone/>
                      </a:pPr>
                      <a:r>
                        <a:rPr lang="en-US" sz="1400" b="0" i="0" u="none" strike="noStrike" cap="none" dirty="0">
                          <a:solidFill>
                            <a:schemeClr val="tx1"/>
                          </a:solidFill>
                          <a:latin typeface="Arial"/>
                          <a:ea typeface="Arial"/>
                          <a:cs typeface="Arial"/>
                          <a:sym typeface="Arial"/>
                        </a:rPr>
                        <a:t>1.091</a:t>
                      </a:r>
                      <a:endParaRPr sz="1400" dirty="0">
                        <a:solidFill>
                          <a:schemeClr val="tx1"/>
                        </a:solidFill>
                      </a:endParaRPr>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extLst>
                  <a:ext uri="{0D108BD9-81ED-4DB2-BD59-A6C34878D82A}">
                    <a16:rowId xmlns:a16="http://schemas.microsoft.com/office/drawing/2014/main" val="10015"/>
                  </a:ext>
                </a:extLst>
              </a:tr>
              <a:tr h="221760">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Friends and Family</a:t>
                      </a:r>
                      <a:endParaRPr sz="1400"/>
                    </a:p>
                  </a:txBody>
                  <a:tcPr marL="74950" marR="6250" marT="625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255</a:t>
                      </a:r>
                      <a:endParaRPr sz="1400" dirty="0"/>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4.416</a:t>
                      </a:r>
                      <a:endParaRPr sz="1400" dirty="0"/>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1.686</a:t>
                      </a:r>
                      <a:endParaRPr sz="1400" dirty="0"/>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221760">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Valid N (listwise)</a:t>
                      </a:r>
                      <a:endParaRPr sz="1400"/>
                    </a:p>
                  </a:txBody>
                  <a:tcPr marL="6250" marR="6250" marT="625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209</a:t>
                      </a:r>
                      <a:endParaRPr sz="1400"/>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sz="1400"/>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sz="1400"/>
                    </a:p>
                  </a:txBody>
                  <a:tcPr marL="6250" marR="6250" marT="62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12883">
                <a:tc>
                  <a:txBody>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6250" marR="6250" marT="6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6250" marR="6250" marT="6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6250" marR="6250" marT="6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6250" marR="6250" marT="6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8"/>
                  </a:ext>
                </a:extLst>
              </a:tr>
              <a:tr h="212883">
                <a:tc>
                  <a:txBody>
                    <a:bodyPr/>
                    <a:lstStyle/>
                    <a:p>
                      <a:pPr marL="0" marR="0" lvl="0" indent="0" algn="l" rtl="0">
                        <a:lnSpc>
                          <a:spcPct val="100000"/>
                        </a:lnSpc>
                        <a:spcBef>
                          <a:spcPts val="0"/>
                        </a:spcBef>
                        <a:spcAft>
                          <a:spcPts val="0"/>
                        </a:spcAft>
                        <a:buClr>
                          <a:srgbClr val="000000"/>
                        </a:buClr>
                        <a:buFont typeface="Arial"/>
                        <a:buNone/>
                      </a:pPr>
                      <a:r>
                        <a:rPr lang="en-US" sz="1400" b="1" i="0" u="none" strike="noStrike" cap="none" dirty="0">
                          <a:solidFill>
                            <a:srgbClr val="000000"/>
                          </a:solidFill>
                          <a:latin typeface="Arial"/>
                          <a:ea typeface="Calibri"/>
                          <a:cs typeface="Arial"/>
                          <a:sym typeface="Calibri"/>
                        </a:rPr>
                        <a:t>Key:</a:t>
                      </a:r>
                      <a:endParaRPr sz="1400" b="1" i="0" u="none" strike="noStrike" cap="none" dirty="0">
                        <a:solidFill>
                          <a:srgbClr val="000000"/>
                        </a:solidFill>
                        <a:latin typeface="Arial"/>
                        <a:cs typeface="Arial"/>
                        <a:sym typeface="Arial"/>
                      </a:endParaRPr>
                    </a:p>
                  </a:txBody>
                  <a:tcPr marL="6250" marR="6250" marT="6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6250" marR="6250" marT="6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6250" marR="6250" marT="6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6250" marR="6250" marT="6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9"/>
                  </a:ext>
                </a:extLst>
              </a:tr>
              <a:tr h="212883">
                <a:tc>
                  <a:txBody>
                    <a:bodyPr/>
                    <a:lstStyle/>
                    <a:p>
                      <a:pPr marL="0" marR="0" lvl="0" indent="0" algn="l" rtl="0">
                        <a:lnSpc>
                          <a:spcPct val="100000"/>
                        </a:lnSpc>
                        <a:spcBef>
                          <a:spcPts val="0"/>
                        </a:spcBef>
                        <a:spcAft>
                          <a:spcPts val="0"/>
                        </a:spcAft>
                        <a:buClr>
                          <a:srgbClr val="000000"/>
                        </a:buClr>
                        <a:buFont typeface="Arial"/>
                        <a:buNone/>
                      </a:pPr>
                      <a:r>
                        <a:rPr lang="en-US" sz="1400" b="0" i="0" u="none" strike="noStrike" cap="none" dirty="0">
                          <a:solidFill>
                            <a:srgbClr val="1F4E78"/>
                          </a:solidFill>
                          <a:latin typeface="Arial"/>
                          <a:cs typeface="Arial"/>
                          <a:sym typeface="Arial"/>
                        </a:rPr>
                        <a:t>Lowest scores</a:t>
                      </a:r>
                      <a:endParaRPr sz="1400" b="0" i="0" u="none" strike="noStrike" cap="none" dirty="0">
                        <a:solidFill>
                          <a:srgbClr val="1F4E78"/>
                        </a:solidFill>
                        <a:latin typeface="Arial"/>
                        <a:cs typeface="Arial"/>
                        <a:sym typeface="Arial"/>
                      </a:endParaRPr>
                    </a:p>
                  </a:txBody>
                  <a:tcPr marL="6250" marR="6250" marT="6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solidFill>
                  </a:tcPr>
                </a:tc>
                <a:tc>
                  <a:txBody>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6250" marR="6250" marT="6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6250" marR="6250" marT="6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250" marR="6250" marT="6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20"/>
                  </a:ext>
                </a:extLst>
              </a:tr>
              <a:tr h="136573">
                <a:tc>
                  <a:txBody>
                    <a:bodyPr/>
                    <a:lstStyle/>
                    <a:p>
                      <a:pPr marL="0" marR="0" lvl="0" indent="0" algn="l" rtl="0">
                        <a:lnSpc>
                          <a:spcPct val="100000"/>
                        </a:lnSpc>
                        <a:spcBef>
                          <a:spcPts val="0"/>
                        </a:spcBef>
                        <a:spcAft>
                          <a:spcPts val="0"/>
                        </a:spcAft>
                        <a:buNone/>
                      </a:pPr>
                      <a:r>
                        <a:rPr lang="en-US" sz="1400" b="0" i="0" u="none" strike="noStrike" cap="none" dirty="0">
                          <a:solidFill>
                            <a:schemeClr val="tx1"/>
                          </a:solidFill>
                          <a:latin typeface="+mj-lt"/>
                          <a:cs typeface="Calibri"/>
                          <a:sym typeface="Calibri"/>
                        </a:rPr>
                        <a:t>Highest scores</a:t>
                      </a:r>
                      <a:endParaRPr sz="1400" dirty="0">
                        <a:solidFill>
                          <a:schemeClr val="tx1"/>
                        </a:solidFill>
                        <a:latin typeface="+mj-lt"/>
                      </a:endParaRPr>
                    </a:p>
                  </a:txBody>
                  <a:tcPr marL="6250" marR="6250" marT="6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250" marR="6250" marT="6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250" marR="6250" marT="6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250" marR="6250" marT="62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21"/>
                  </a:ext>
                </a:extLst>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8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7"/>
          <p:cNvSpPr txBox="1">
            <a:spLocks noGrp="1"/>
          </p:cNvSpPr>
          <p:nvPr>
            <p:ph type="title"/>
          </p:nvPr>
        </p:nvSpPr>
        <p:spPr>
          <a:xfrm>
            <a:off x="311700" y="254977"/>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dirty="0">
                <a:solidFill>
                  <a:schemeClr val="lt1"/>
                </a:solidFill>
              </a:rPr>
              <a:t>Supplementary – Demographical data</a:t>
            </a:r>
            <a:endParaRPr dirty="0"/>
          </a:p>
        </p:txBody>
      </p:sp>
      <p:graphicFrame>
        <p:nvGraphicFramePr>
          <p:cNvPr id="289" name="Google Shape;289;p37"/>
          <p:cNvGraphicFramePr/>
          <p:nvPr>
            <p:extLst>
              <p:ext uri="{D42A27DB-BD31-4B8C-83A1-F6EECF244321}">
                <p14:modId xmlns:p14="http://schemas.microsoft.com/office/powerpoint/2010/main" val="2223664229"/>
              </p:ext>
            </p:extLst>
          </p:nvPr>
        </p:nvGraphicFramePr>
        <p:xfrm>
          <a:off x="-556694" y="1391428"/>
          <a:ext cx="3261360" cy="27955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0" name="Google Shape;290;p37"/>
          <p:cNvGraphicFramePr/>
          <p:nvPr>
            <p:extLst>
              <p:ext uri="{D42A27DB-BD31-4B8C-83A1-F6EECF244321}">
                <p14:modId xmlns:p14="http://schemas.microsoft.com/office/powerpoint/2010/main" val="4270326959"/>
              </p:ext>
            </p:extLst>
          </p:nvPr>
        </p:nvGraphicFramePr>
        <p:xfrm>
          <a:off x="1680582" y="1346410"/>
          <a:ext cx="3181839" cy="35421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1" name="Google Shape;291;p37"/>
          <p:cNvGraphicFramePr/>
          <p:nvPr>
            <p:extLst>
              <p:ext uri="{D42A27DB-BD31-4B8C-83A1-F6EECF244321}">
                <p14:modId xmlns:p14="http://schemas.microsoft.com/office/powerpoint/2010/main" val="2244053308"/>
              </p:ext>
            </p:extLst>
          </p:nvPr>
        </p:nvGraphicFramePr>
        <p:xfrm>
          <a:off x="3930133" y="1361686"/>
          <a:ext cx="3357684" cy="279551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2" name="Google Shape;292;p37"/>
          <p:cNvGraphicFramePr/>
          <p:nvPr>
            <p:extLst>
              <p:ext uri="{D42A27DB-BD31-4B8C-83A1-F6EECF244321}">
                <p14:modId xmlns:p14="http://schemas.microsoft.com/office/powerpoint/2010/main" val="483687470"/>
              </p:ext>
            </p:extLst>
          </p:nvPr>
        </p:nvGraphicFramePr>
        <p:xfrm>
          <a:off x="6166337" y="1403151"/>
          <a:ext cx="3267509" cy="3532263"/>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8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89"/>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9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91"/>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 grpId="0"/>
      <p:bldGraphic spid="289" grpId="0">
        <p:bldAsOne/>
      </p:bldGraphic>
      <p:bldGraphic spid="290" grpId="0">
        <p:bldAsOne/>
      </p:bldGraphic>
      <p:bldGraphic spid="291" grpId="0">
        <p:bldAsOne/>
      </p:bldGraphic>
      <p:bldGraphic spid="29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4"/>
          <p:cNvSpPr txBox="1">
            <a:spLocks noGrp="1"/>
          </p:cNvSpPr>
          <p:nvPr>
            <p:ph type="body" idx="1"/>
          </p:nvPr>
        </p:nvSpPr>
        <p:spPr>
          <a:xfrm>
            <a:off x="95693" y="1527572"/>
            <a:ext cx="8484781" cy="3416400"/>
          </a:xfrm>
          <a:prstGeom prst="rect">
            <a:avLst/>
          </a:prstGeom>
          <a:noFill/>
          <a:ln>
            <a:noFill/>
          </a:ln>
        </p:spPr>
        <p:txBody>
          <a:bodyPr spcFirstLastPara="1" wrap="square" lIns="91425" tIns="91425" rIns="91425" bIns="91425" anchor="t" anchorCtr="0">
            <a:noAutofit/>
          </a:bodyPr>
          <a:lstStyle/>
          <a:p>
            <a:pPr marL="139700" lvl="0" indent="0" algn="ctr" rtl="0">
              <a:lnSpc>
                <a:spcPct val="115000"/>
              </a:lnSpc>
              <a:spcBef>
                <a:spcPts val="0"/>
              </a:spcBef>
              <a:spcAft>
                <a:spcPts val="0"/>
              </a:spcAft>
              <a:buSzPts val="1400"/>
              <a:buNone/>
            </a:pPr>
            <a:r>
              <a:rPr lang="en-US" sz="2000" b="1" dirty="0">
                <a:solidFill>
                  <a:srgbClr val="363636"/>
                </a:solidFill>
              </a:rPr>
              <a:t>Bridget Goodman, Assistant Professor, (Principal Investigator)</a:t>
            </a:r>
            <a:endParaRPr dirty="0"/>
          </a:p>
          <a:p>
            <a:pPr marL="139700" lvl="0" indent="0" algn="ctr" rtl="0">
              <a:lnSpc>
                <a:spcPct val="115000"/>
              </a:lnSpc>
              <a:spcBef>
                <a:spcPts val="0"/>
              </a:spcBef>
              <a:spcAft>
                <a:spcPts val="0"/>
              </a:spcAft>
              <a:buSzPts val="1400"/>
              <a:buNone/>
            </a:pPr>
            <a:r>
              <a:rPr lang="en-US" sz="2000" b="1" dirty="0">
                <a:solidFill>
                  <a:srgbClr val="363636"/>
                </a:solidFill>
              </a:rPr>
              <a:t>Sulushash Kerimkulova, Associate Professor</a:t>
            </a:r>
            <a:endParaRPr dirty="0"/>
          </a:p>
          <a:p>
            <a:pPr marL="139700" lvl="0" indent="0" algn="ctr" rtl="0">
              <a:lnSpc>
                <a:spcPct val="115000"/>
              </a:lnSpc>
              <a:spcBef>
                <a:spcPts val="0"/>
              </a:spcBef>
              <a:spcAft>
                <a:spcPts val="0"/>
              </a:spcAft>
              <a:buSzPts val="1400"/>
              <a:buNone/>
            </a:pPr>
            <a:r>
              <a:rPr lang="en-US" sz="2000" b="1" dirty="0">
                <a:solidFill>
                  <a:srgbClr val="363636"/>
                </a:solidFill>
              </a:rPr>
              <a:t>Jason Sparks, Associate Professor and Vice Dean</a:t>
            </a:r>
            <a:endParaRPr dirty="0"/>
          </a:p>
          <a:p>
            <a:pPr marL="139700" lvl="0" indent="0" algn="ctr" rtl="0">
              <a:lnSpc>
                <a:spcPct val="115000"/>
              </a:lnSpc>
              <a:spcBef>
                <a:spcPts val="0"/>
              </a:spcBef>
              <a:spcAft>
                <a:spcPts val="0"/>
              </a:spcAft>
              <a:buSzPts val="1400"/>
              <a:buNone/>
            </a:pPr>
            <a:r>
              <a:rPr lang="en-US" sz="2000" b="1" dirty="0" err="1">
                <a:solidFill>
                  <a:srgbClr val="363636"/>
                </a:solidFill>
              </a:rPr>
              <a:t>Assel</a:t>
            </a:r>
            <a:r>
              <a:rPr lang="en-US" sz="2000" b="1" dirty="0">
                <a:solidFill>
                  <a:srgbClr val="363636"/>
                </a:solidFill>
              </a:rPr>
              <a:t> </a:t>
            </a:r>
            <a:r>
              <a:rPr lang="en-US" sz="2000" b="1" dirty="0" err="1">
                <a:solidFill>
                  <a:srgbClr val="363636"/>
                </a:solidFill>
              </a:rPr>
              <a:t>Kambatyrova</a:t>
            </a:r>
            <a:r>
              <a:rPr lang="en-US" sz="2000" b="1" dirty="0">
                <a:solidFill>
                  <a:srgbClr val="363636"/>
                </a:solidFill>
              </a:rPr>
              <a:t>, PhD student</a:t>
            </a:r>
            <a:endParaRPr dirty="0"/>
          </a:p>
          <a:p>
            <a:pPr marL="139700" lvl="0" indent="0" algn="ctr" rtl="0">
              <a:lnSpc>
                <a:spcPct val="115000"/>
              </a:lnSpc>
              <a:spcBef>
                <a:spcPts val="0"/>
              </a:spcBef>
              <a:spcAft>
                <a:spcPts val="0"/>
              </a:spcAft>
              <a:buSzPts val="1400"/>
              <a:buNone/>
            </a:pPr>
            <a:r>
              <a:rPr lang="en-US" sz="2000" b="1" dirty="0">
                <a:solidFill>
                  <a:srgbClr val="363636"/>
                </a:solidFill>
              </a:rPr>
              <a:t>Andrey </a:t>
            </a:r>
            <a:r>
              <a:rPr lang="en-US" sz="2000" b="1" dirty="0" err="1">
                <a:solidFill>
                  <a:srgbClr val="363636"/>
                </a:solidFill>
              </a:rPr>
              <a:t>Chsherbakov</a:t>
            </a:r>
            <a:r>
              <a:rPr lang="en-US" sz="2000" b="1" dirty="0">
                <a:solidFill>
                  <a:srgbClr val="363636"/>
                </a:solidFill>
              </a:rPr>
              <a:t>, PhD student</a:t>
            </a:r>
            <a:endParaRPr dirty="0"/>
          </a:p>
          <a:p>
            <a:pPr marL="139700" lvl="0" indent="0" algn="ctr" rtl="0">
              <a:lnSpc>
                <a:spcPct val="115000"/>
              </a:lnSpc>
              <a:spcBef>
                <a:spcPts val="0"/>
              </a:spcBef>
              <a:spcAft>
                <a:spcPts val="0"/>
              </a:spcAft>
              <a:buSzPts val="1400"/>
              <a:buNone/>
            </a:pPr>
            <a:r>
              <a:rPr lang="en-US" sz="2000" b="1" dirty="0" err="1">
                <a:solidFill>
                  <a:srgbClr val="363636"/>
                </a:solidFill>
              </a:rPr>
              <a:t>Serikbolsyn</a:t>
            </a:r>
            <a:r>
              <a:rPr lang="en-US" sz="2000" b="1" dirty="0">
                <a:solidFill>
                  <a:srgbClr val="363636"/>
                </a:solidFill>
              </a:rPr>
              <a:t> </a:t>
            </a:r>
            <a:r>
              <a:rPr lang="en-US" sz="2000" b="1" dirty="0" err="1">
                <a:solidFill>
                  <a:srgbClr val="363636"/>
                </a:solidFill>
              </a:rPr>
              <a:t>Tastanbek</a:t>
            </a:r>
            <a:r>
              <a:rPr lang="en-US" sz="2000" b="1" dirty="0">
                <a:solidFill>
                  <a:srgbClr val="363636"/>
                </a:solidFill>
              </a:rPr>
              <a:t>, MA graduate</a:t>
            </a:r>
            <a:endParaRPr dirty="0"/>
          </a:p>
          <a:p>
            <a:pPr marL="139700" lvl="0" indent="0" algn="ctr" rtl="0">
              <a:lnSpc>
                <a:spcPct val="115000"/>
              </a:lnSpc>
              <a:spcBef>
                <a:spcPts val="0"/>
              </a:spcBef>
              <a:spcAft>
                <a:spcPts val="0"/>
              </a:spcAft>
              <a:buSzPts val="1400"/>
              <a:buNone/>
            </a:pPr>
            <a:r>
              <a:rPr lang="en-US" sz="2000" b="1" dirty="0">
                <a:solidFill>
                  <a:srgbClr val="363636"/>
                </a:solidFill>
              </a:rPr>
              <a:t>Murat </a:t>
            </a:r>
            <a:r>
              <a:rPr lang="en-US" sz="2000" b="1" dirty="0" err="1">
                <a:solidFill>
                  <a:srgbClr val="363636"/>
                </a:solidFill>
              </a:rPr>
              <a:t>Baltabayev</a:t>
            </a:r>
            <a:r>
              <a:rPr lang="en-US" sz="2000" b="1" dirty="0">
                <a:solidFill>
                  <a:srgbClr val="363636"/>
                </a:solidFill>
              </a:rPr>
              <a:t>, MA student</a:t>
            </a:r>
            <a:endParaRPr dirty="0"/>
          </a:p>
          <a:p>
            <a:pPr marL="139700" lvl="0" indent="0" algn="ctr" rtl="0">
              <a:lnSpc>
                <a:spcPct val="115000"/>
              </a:lnSpc>
              <a:spcBef>
                <a:spcPts val="0"/>
              </a:spcBef>
              <a:spcAft>
                <a:spcPts val="0"/>
              </a:spcAft>
              <a:buSzPts val="1400"/>
              <a:buNone/>
            </a:pPr>
            <a:r>
              <a:rPr lang="en-US" sz="2000" b="1" dirty="0">
                <a:solidFill>
                  <a:srgbClr val="363636"/>
                </a:solidFill>
              </a:rPr>
              <a:t>Kamila </a:t>
            </a:r>
            <a:r>
              <a:rPr lang="en-US" sz="2000" b="1" dirty="0" err="1">
                <a:solidFill>
                  <a:srgbClr val="363636"/>
                </a:solidFill>
              </a:rPr>
              <a:t>Aitzhanova</a:t>
            </a:r>
            <a:r>
              <a:rPr lang="en-US" sz="2000" b="1" dirty="0">
                <a:solidFill>
                  <a:srgbClr val="363636"/>
                </a:solidFill>
              </a:rPr>
              <a:t>, MA student</a:t>
            </a:r>
            <a:endParaRPr dirty="0"/>
          </a:p>
          <a:p>
            <a:pPr marL="139700" lvl="0" indent="0" algn="ctr" rtl="0">
              <a:lnSpc>
                <a:spcPct val="115000"/>
              </a:lnSpc>
              <a:spcBef>
                <a:spcPts val="0"/>
              </a:spcBef>
              <a:spcAft>
                <a:spcPts val="0"/>
              </a:spcAft>
              <a:buSzPts val="1400"/>
              <a:buNone/>
            </a:pPr>
            <a:r>
              <a:rPr lang="en-US" sz="2000" b="1" dirty="0" err="1">
                <a:solidFill>
                  <a:srgbClr val="363636"/>
                </a:solidFill>
              </a:rPr>
              <a:t>Dastan</a:t>
            </a:r>
            <a:r>
              <a:rPr lang="en-US" sz="2000" b="1" dirty="0">
                <a:solidFill>
                  <a:srgbClr val="363636"/>
                </a:solidFill>
              </a:rPr>
              <a:t> </a:t>
            </a:r>
            <a:r>
              <a:rPr lang="en-US" sz="2000" b="1" dirty="0" err="1">
                <a:solidFill>
                  <a:srgbClr val="363636"/>
                </a:solidFill>
              </a:rPr>
              <a:t>Kapashev</a:t>
            </a:r>
            <a:r>
              <a:rPr lang="en-US" sz="2000" b="1" dirty="0">
                <a:solidFill>
                  <a:srgbClr val="363636"/>
                </a:solidFill>
              </a:rPr>
              <a:t>, MA student</a:t>
            </a:r>
            <a:endParaRPr dirty="0"/>
          </a:p>
          <a:p>
            <a:pPr marL="457200" lvl="0" indent="-228600" algn="l" rtl="0">
              <a:lnSpc>
                <a:spcPct val="115000"/>
              </a:lnSpc>
              <a:spcBef>
                <a:spcPts val="0"/>
              </a:spcBef>
              <a:spcAft>
                <a:spcPts val="0"/>
              </a:spcAft>
              <a:buSzPts val="1400"/>
              <a:buNone/>
            </a:pPr>
            <a:endParaRPr b="1" dirty="0">
              <a:solidFill>
                <a:srgbClr val="363636"/>
              </a:solidFill>
            </a:endParaRPr>
          </a:p>
        </p:txBody>
      </p:sp>
      <p:sp>
        <p:nvSpPr>
          <p:cNvPr id="57" name="Google Shape;5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a:solidFill>
                  <a:srgbClr val="002855"/>
                </a:solidFill>
              </a:rPr>
              <a:t>Research Team from the Nazarbayev University Graduate School of Education (NUGSE)</a:t>
            </a:r>
            <a:endParaRPr dirty="0">
              <a:solidFill>
                <a:srgbClr val="002855"/>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5"/>
          <p:cNvSpPr txBox="1">
            <a:spLocks noGrp="1"/>
          </p:cNvSpPr>
          <p:nvPr>
            <p:ph type="body" idx="1"/>
          </p:nvPr>
        </p:nvSpPr>
        <p:spPr>
          <a:xfrm>
            <a:off x="311700" y="863550"/>
            <a:ext cx="8704709" cy="34164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n-US" sz="2200" dirty="0">
                <a:solidFill>
                  <a:srgbClr val="363636"/>
                </a:solidFill>
              </a:rPr>
              <a:t>To what extent do students in English as a Medium of Instruction (EMI) or polylingual programs develop </a:t>
            </a:r>
            <a:r>
              <a:rPr lang="en-US" sz="2200" b="1" dirty="0">
                <a:solidFill>
                  <a:srgbClr val="363636"/>
                </a:solidFill>
              </a:rPr>
              <a:t>academic skills (i.e. genre knowledge) </a:t>
            </a:r>
            <a:r>
              <a:rPr lang="en-US" sz="2200" dirty="0">
                <a:solidFill>
                  <a:srgbClr val="363636"/>
                </a:solidFill>
              </a:rPr>
              <a:t>in 3 languages?</a:t>
            </a:r>
          </a:p>
          <a:p>
            <a:pPr marL="457200" lvl="0" indent="-317500" algn="l" rtl="0">
              <a:lnSpc>
                <a:spcPct val="115000"/>
              </a:lnSpc>
              <a:spcBef>
                <a:spcPts val="0"/>
              </a:spcBef>
              <a:spcAft>
                <a:spcPts val="0"/>
              </a:spcAft>
              <a:buSzPts val="1400"/>
              <a:buChar char="●"/>
            </a:pPr>
            <a:endParaRPr lang="en-US" dirty="0"/>
          </a:p>
          <a:p>
            <a:pPr marL="457200" lvl="0" indent="-317500" algn="l" rtl="0">
              <a:lnSpc>
                <a:spcPct val="115000"/>
              </a:lnSpc>
              <a:spcBef>
                <a:spcPts val="0"/>
              </a:spcBef>
              <a:spcAft>
                <a:spcPts val="0"/>
              </a:spcAft>
              <a:buSzPts val="1400"/>
              <a:buChar char="●"/>
            </a:pPr>
            <a:r>
              <a:rPr lang="en-US" sz="2200" dirty="0">
                <a:solidFill>
                  <a:srgbClr val="363636"/>
                </a:solidFill>
              </a:rPr>
              <a:t>How do students </a:t>
            </a:r>
            <a:r>
              <a:rPr lang="en-US" sz="2200" b="1" dirty="0">
                <a:solidFill>
                  <a:srgbClr val="363636"/>
                </a:solidFill>
              </a:rPr>
              <a:t>transfer</a:t>
            </a:r>
            <a:r>
              <a:rPr lang="en-US" sz="2200" dirty="0">
                <a:solidFill>
                  <a:srgbClr val="363636"/>
                </a:solidFill>
              </a:rPr>
              <a:t> these skills among languages?</a:t>
            </a:r>
            <a:endParaRPr dirty="0"/>
          </a:p>
          <a:p>
            <a:pPr marL="457200" lvl="0" indent="-317500" algn="l" rtl="0">
              <a:lnSpc>
                <a:spcPct val="115000"/>
              </a:lnSpc>
              <a:spcBef>
                <a:spcPts val="1600"/>
              </a:spcBef>
              <a:spcAft>
                <a:spcPts val="0"/>
              </a:spcAft>
              <a:buSzPts val="1400"/>
              <a:buChar char="●"/>
            </a:pPr>
            <a:r>
              <a:rPr lang="en-US" sz="2200" dirty="0">
                <a:solidFill>
                  <a:srgbClr val="363636"/>
                </a:solidFill>
              </a:rPr>
              <a:t>What institutional </a:t>
            </a:r>
            <a:r>
              <a:rPr lang="en-US" sz="2200" b="1" dirty="0">
                <a:solidFill>
                  <a:srgbClr val="363636"/>
                </a:solidFill>
              </a:rPr>
              <a:t>resources</a:t>
            </a:r>
            <a:r>
              <a:rPr lang="en-US" sz="2200" dirty="0">
                <a:solidFill>
                  <a:srgbClr val="363636"/>
                </a:solidFill>
              </a:rPr>
              <a:t> help students develop academic skills in English?</a:t>
            </a:r>
            <a:endParaRPr dirty="0"/>
          </a:p>
          <a:p>
            <a:pPr marL="914400" lvl="1" indent="-304800" algn="l" rtl="0">
              <a:lnSpc>
                <a:spcPct val="115000"/>
              </a:lnSpc>
              <a:spcBef>
                <a:spcPts val="1600"/>
              </a:spcBef>
              <a:spcAft>
                <a:spcPts val="0"/>
              </a:spcAft>
              <a:buSzPts val="1200"/>
              <a:buChar char="○"/>
            </a:pPr>
            <a:r>
              <a:rPr lang="en-US" sz="2200" dirty="0">
                <a:solidFill>
                  <a:srgbClr val="363636"/>
                </a:solidFill>
              </a:rPr>
              <a:t>What institutional supports might still be needed to help students develop academic skills in English, Kazakh, and Russian? </a:t>
            </a:r>
            <a:endParaRPr dirty="0"/>
          </a:p>
          <a:p>
            <a:pPr marL="914400" lvl="1" indent="-228600" algn="l" rtl="0">
              <a:lnSpc>
                <a:spcPct val="115000"/>
              </a:lnSpc>
              <a:spcBef>
                <a:spcPts val="1600"/>
              </a:spcBef>
              <a:spcAft>
                <a:spcPts val="0"/>
              </a:spcAft>
              <a:buSzPts val="1200"/>
              <a:buNone/>
            </a:pPr>
            <a:endParaRPr dirty="0">
              <a:solidFill>
                <a:srgbClr val="363636"/>
              </a:solidFill>
            </a:endParaRPr>
          </a:p>
          <a:p>
            <a:pPr marL="914400" lvl="1" indent="-228600" algn="l" rtl="0">
              <a:lnSpc>
                <a:spcPct val="115000"/>
              </a:lnSpc>
              <a:spcBef>
                <a:spcPts val="1600"/>
              </a:spcBef>
              <a:spcAft>
                <a:spcPts val="0"/>
              </a:spcAft>
              <a:buSzPts val="1200"/>
              <a:buNone/>
            </a:pPr>
            <a:endParaRPr dirty="0">
              <a:solidFill>
                <a:srgbClr val="363636"/>
              </a:solidFill>
            </a:endParaRPr>
          </a:p>
        </p:txBody>
      </p:sp>
      <p:sp>
        <p:nvSpPr>
          <p:cNvPr id="63" name="Google Shape;63;p5"/>
          <p:cNvSpPr txBox="1">
            <a:spLocks noGrp="1"/>
          </p:cNvSpPr>
          <p:nvPr>
            <p:ph type="title"/>
          </p:nvPr>
        </p:nvSpPr>
        <p:spPr>
          <a:xfrm>
            <a:off x="311700" y="285537"/>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a:solidFill>
                  <a:srgbClr val="002855"/>
                </a:solidFill>
              </a:rPr>
              <a:t>Research Questions</a:t>
            </a:r>
            <a:endParaRPr dirty="0">
              <a:solidFill>
                <a:srgbClr val="002855"/>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62">
                                            <p:txEl>
                                              <p:pRg st="0" end="0"/>
                                            </p:txEl>
                                          </p:spTgt>
                                        </p:tgtEl>
                                        <p:attrNameLst>
                                          <p:attrName>style.visibility</p:attrName>
                                        </p:attrNameLst>
                                      </p:cBhvr>
                                      <p:to>
                                        <p:strVal val="visible"/>
                                      </p:to>
                                    </p:set>
                                    <p:animEffect transition="in" filter="fade">
                                      <p:cBhvr>
                                        <p:cTn id="10" dur="500"/>
                                        <p:tgtEl>
                                          <p:spTgt spid="62">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2">
                                            <p:txEl>
                                              <p:pRg st="2" end="2"/>
                                            </p:txEl>
                                          </p:spTgt>
                                        </p:tgtEl>
                                        <p:attrNameLst>
                                          <p:attrName>style.visibility</p:attrName>
                                        </p:attrNameLst>
                                      </p:cBhvr>
                                      <p:to>
                                        <p:strVal val="visible"/>
                                      </p:to>
                                    </p:set>
                                    <p:animEffect transition="in" filter="fade">
                                      <p:cBhvr>
                                        <p:cTn id="14" dur="500"/>
                                        <p:tgtEl>
                                          <p:spTgt spid="62">
                                            <p:txEl>
                                              <p:pRg st="2" end="2"/>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2">
                                            <p:txEl>
                                              <p:pRg st="3" end="3"/>
                                            </p:txEl>
                                          </p:spTgt>
                                        </p:tgtEl>
                                        <p:attrNameLst>
                                          <p:attrName>style.visibility</p:attrName>
                                        </p:attrNameLst>
                                      </p:cBhvr>
                                      <p:to>
                                        <p:strVal val="visible"/>
                                      </p:to>
                                    </p:set>
                                    <p:animEffect transition="in" filter="fade">
                                      <p:cBhvr>
                                        <p:cTn id="18" dur="500"/>
                                        <p:tgtEl>
                                          <p:spTgt spid="62">
                                            <p:txEl>
                                              <p:pRg st="3" end="3"/>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62">
                                            <p:txEl>
                                              <p:pRg st="4" end="4"/>
                                            </p:txEl>
                                          </p:spTgt>
                                        </p:tgtEl>
                                        <p:attrNameLst>
                                          <p:attrName>style.visibility</p:attrName>
                                        </p:attrNameLst>
                                      </p:cBhvr>
                                      <p:to>
                                        <p:strVal val="visible"/>
                                      </p:to>
                                    </p:set>
                                    <p:animEffect transition="in" filter="fade">
                                      <p:cBhvr>
                                        <p:cTn id="22" dur="500"/>
                                        <p:tgtEl>
                                          <p:spTgt spid="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uild="p"/>
      <p:bldP spid="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6"/>
          <p:cNvSpPr txBox="1">
            <a:spLocks noGrp="1"/>
          </p:cNvSpPr>
          <p:nvPr>
            <p:ph type="body" idx="1"/>
          </p:nvPr>
        </p:nvSpPr>
        <p:spPr>
          <a:xfrm>
            <a:off x="311700" y="1176698"/>
            <a:ext cx="8704709" cy="3416400"/>
          </a:xfrm>
          <a:prstGeom prst="rect">
            <a:avLst/>
          </a:prstGeom>
          <a:noFill/>
          <a:ln>
            <a:noFill/>
          </a:ln>
        </p:spPr>
        <p:txBody>
          <a:bodyPr spcFirstLastPara="1" wrap="square" lIns="91425" tIns="91425" rIns="91425" bIns="91425" anchor="t" anchorCtr="0">
            <a:noAutofit/>
          </a:bodyPr>
          <a:lstStyle/>
          <a:p>
            <a:pPr marL="139700" lvl="0" indent="0" algn="l" rtl="0">
              <a:lnSpc>
                <a:spcPct val="115000"/>
              </a:lnSpc>
              <a:spcBef>
                <a:spcPts val="0"/>
              </a:spcBef>
              <a:spcAft>
                <a:spcPts val="0"/>
              </a:spcAft>
              <a:buSzPts val="1400"/>
              <a:buNone/>
            </a:pPr>
            <a:r>
              <a:rPr lang="en-US" sz="2200">
                <a:solidFill>
                  <a:srgbClr val="363636"/>
                </a:solidFill>
              </a:rPr>
              <a:t> </a:t>
            </a:r>
            <a:endParaRPr/>
          </a:p>
          <a:p>
            <a:pPr marL="914400" lvl="1" indent="-228600" algn="l" rtl="0">
              <a:lnSpc>
                <a:spcPct val="115000"/>
              </a:lnSpc>
              <a:spcBef>
                <a:spcPts val="1600"/>
              </a:spcBef>
              <a:spcAft>
                <a:spcPts val="0"/>
              </a:spcAft>
              <a:buSzPts val="1200"/>
              <a:buNone/>
            </a:pPr>
            <a:endParaRPr>
              <a:solidFill>
                <a:srgbClr val="363636"/>
              </a:solidFill>
            </a:endParaRPr>
          </a:p>
          <a:p>
            <a:pPr marL="914400" lvl="1" indent="-228600" algn="l" rtl="0">
              <a:lnSpc>
                <a:spcPct val="115000"/>
              </a:lnSpc>
              <a:spcBef>
                <a:spcPts val="1600"/>
              </a:spcBef>
              <a:spcAft>
                <a:spcPts val="0"/>
              </a:spcAft>
              <a:buSzPts val="1200"/>
              <a:buNone/>
            </a:pPr>
            <a:endParaRPr>
              <a:solidFill>
                <a:srgbClr val="363636"/>
              </a:solidFill>
            </a:endParaRPr>
          </a:p>
        </p:txBody>
      </p:sp>
      <p:sp>
        <p:nvSpPr>
          <p:cNvPr id="69" name="Google Shape;69;p6"/>
          <p:cNvSpPr txBox="1">
            <a:spLocks noGrp="1"/>
          </p:cNvSpPr>
          <p:nvPr>
            <p:ph type="title"/>
          </p:nvPr>
        </p:nvSpPr>
        <p:spPr>
          <a:xfrm>
            <a:off x="311700" y="50356"/>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a:solidFill>
                  <a:srgbClr val="002855"/>
                </a:solidFill>
              </a:rPr>
              <a:t>What do we mean by “academic skills”?</a:t>
            </a:r>
            <a:br>
              <a:rPr lang="en-US" dirty="0">
                <a:solidFill>
                  <a:srgbClr val="002855"/>
                </a:solidFill>
              </a:rPr>
            </a:br>
            <a:r>
              <a:rPr lang="en-US" sz="2200" dirty="0">
                <a:solidFill>
                  <a:srgbClr val="363636"/>
                </a:solidFill>
              </a:rPr>
              <a:t>(What is our theoretical framework?)</a:t>
            </a:r>
            <a:endParaRPr sz="2200" dirty="0">
              <a:solidFill>
                <a:srgbClr val="363636"/>
              </a:solidFill>
            </a:endParaRPr>
          </a:p>
        </p:txBody>
      </p:sp>
      <p:grpSp>
        <p:nvGrpSpPr>
          <p:cNvPr id="70" name="Google Shape;70;p6"/>
          <p:cNvGrpSpPr/>
          <p:nvPr/>
        </p:nvGrpSpPr>
        <p:grpSpPr>
          <a:xfrm>
            <a:off x="1327706" y="937463"/>
            <a:ext cx="6743412" cy="4161710"/>
            <a:chOff x="-288348" y="-48856"/>
            <a:chExt cx="6743412" cy="4161710"/>
          </a:xfrm>
        </p:grpSpPr>
        <p:sp>
          <p:nvSpPr>
            <p:cNvPr id="71" name="Google Shape;71;p6"/>
            <p:cNvSpPr/>
            <p:nvPr/>
          </p:nvSpPr>
          <p:spPr>
            <a:xfrm>
              <a:off x="3595362" y="2495352"/>
              <a:ext cx="2859702" cy="1611473"/>
            </a:xfrm>
            <a:prstGeom prst="roundRect">
              <a:avLst>
                <a:gd name="adj" fmla="val 10000"/>
              </a:avLst>
            </a:prstGeom>
            <a:solidFill>
              <a:schemeClr val="lt1">
                <a:alpha val="89411"/>
              </a:schemeClr>
            </a:solidFill>
            <a:ln w="25400" cap="flat" cmpd="sng">
              <a:solidFill>
                <a:srgbClr val="B9E5E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6"/>
            <p:cNvSpPr txBox="1"/>
            <p:nvPr/>
          </p:nvSpPr>
          <p:spPr>
            <a:xfrm>
              <a:off x="4655188" y="2575588"/>
              <a:ext cx="1645491" cy="1531237"/>
            </a:xfrm>
            <a:prstGeom prst="rect">
              <a:avLst/>
            </a:prstGeom>
            <a:noFill/>
            <a:ln>
              <a:noFill/>
            </a:ln>
          </p:spPr>
          <p:txBody>
            <a:bodyPr spcFirstLastPara="1" wrap="square" lIns="49525" tIns="49525" rIns="49525" bIns="49525" anchor="t" anchorCtr="0">
              <a:noAutofit/>
            </a:bodyPr>
            <a:lstStyle/>
            <a:p>
              <a:pPr marL="57150" marR="0" lvl="1" indent="-57150" algn="r" rtl="0">
                <a:lnSpc>
                  <a:spcPct val="90000"/>
                </a:lnSpc>
                <a:spcBef>
                  <a:spcPts val="0"/>
                </a:spcBef>
                <a:spcAft>
                  <a:spcPts val="0"/>
                </a:spcAft>
                <a:buClr>
                  <a:schemeClr val="dk1"/>
                </a:buClr>
                <a:buSzPts val="1000"/>
                <a:buFont typeface="Arial"/>
                <a:buChar char="•"/>
              </a:pPr>
              <a:r>
                <a:rPr lang="en-US" sz="1400" b="0" i="0" u="none" strike="noStrike" cap="none">
                  <a:solidFill>
                    <a:schemeClr val="dk1"/>
                  </a:solidFill>
                  <a:latin typeface="Arial"/>
                  <a:ea typeface="Arial"/>
                  <a:cs typeface="Arial"/>
                  <a:sym typeface="Arial"/>
                </a:rPr>
                <a:t>The steps involved in publishing an article / presenting at a conference</a:t>
              </a:r>
              <a:endParaRPr/>
            </a:p>
            <a:p>
              <a:pPr marL="57150" marR="0" lvl="1" indent="6350" algn="r" rtl="0">
                <a:lnSpc>
                  <a:spcPct val="90000"/>
                </a:lnSpc>
                <a:spcBef>
                  <a:spcPts val="0"/>
                </a:spcBef>
                <a:spcAft>
                  <a:spcPts val="0"/>
                </a:spcAft>
                <a:buClr>
                  <a:schemeClr val="dk1"/>
                </a:buClr>
                <a:buSzPts val="1000"/>
                <a:buFont typeface="Arial"/>
                <a:buNone/>
              </a:pPr>
              <a:endParaRPr sz="1400" b="0" i="0" u="none" strike="noStrike" cap="none">
                <a:solidFill>
                  <a:schemeClr val="dk1"/>
                </a:solidFill>
                <a:latin typeface="Arial"/>
                <a:ea typeface="Arial"/>
                <a:cs typeface="Arial"/>
                <a:sym typeface="Arial"/>
              </a:endParaRPr>
            </a:p>
            <a:p>
              <a:pPr marL="57150" marR="0" lvl="1" indent="-57150" algn="r" rtl="0">
                <a:lnSpc>
                  <a:spcPct val="90000"/>
                </a:lnSpc>
                <a:spcBef>
                  <a:spcPts val="150"/>
                </a:spcBef>
                <a:spcAft>
                  <a:spcPts val="0"/>
                </a:spcAft>
                <a:buClr>
                  <a:schemeClr val="dk1"/>
                </a:buClr>
                <a:buSzPts val="1000"/>
                <a:buFont typeface="Arial"/>
                <a:buChar char="•"/>
              </a:pPr>
              <a:r>
                <a:rPr lang="en-US" sz="1400" b="0" i="0" u="none" strike="noStrike" cap="none">
                  <a:solidFill>
                    <a:schemeClr val="dk1"/>
                  </a:solidFill>
                  <a:latin typeface="Arial"/>
                  <a:ea typeface="Arial"/>
                  <a:cs typeface="Arial"/>
                  <a:sym typeface="Arial"/>
                </a:rPr>
                <a:t>Information search</a:t>
              </a:r>
              <a:endParaRPr/>
            </a:p>
          </p:txBody>
        </p:sp>
        <p:sp>
          <p:nvSpPr>
            <p:cNvPr id="73" name="Google Shape;73;p6"/>
            <p:cNvSpPr/>
            <p:nvPr/>
          </p:nvSpPr>
          <p:spPr>
            <a:xfrm>
              <a:off x="-249156" y="2452799"/>
              <a:ext cx="2833802" cy="1660055"/>
            </a:xfrm>
            <a:prstGeom prst="roundRect">
              <a:avLst>
                <a:gd name="adj" fmla="val 10000"/>
              </a:avLst>
            </a:prstGeom>
            <a:solidFill>
              <a:schemeClr val="lt1">
                <a:alpha val="89411"/>
              </a:schemeClr>
            </a:solidFill>
            <a:ln w="25400" cap="flat" cmpd="sng">
              <a:solidFill>
                <a:srgbClr val="6BC5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6"/>
            <p:cNvSpPr txBox="1"/>
            <p:nvPr/>
          </p:nvSpPr>
          <p:spPr>
            <a:xfrm>
              <a:off x="-185589" y="2544328"/>
              <a:ext cx="1723745" cy="1512920"/>
            </a:xfrm>
            <a:prstGeom prst="rect">
              <a:avLst/>
            </a:prstGeom>
            <a:noFill/>
            <a:ln>
              <a:noFill/>
            </a:ln>
          </p:spPr>
          <p:txBody>
            <a:bodyPr spcFirstLastPara="1" wrap="square" lIns="49525" tIns="49525" rIns="49525" bIns="49525" anchor="t" anchorCtr="0">
              <a:noAutofit/>
            </a:bodyPr>
            <a:lstStyle/>
            <a:p>
              <a:pPr marL="57150" marR="0" lvl="1" indent="-57150" algn="l" rtl="0">
                <a:lnSpc>
                  <a:spcPct val="90000"/>
                </a:lnSpc>
                <a:spcBef>
                  <a:spcPts val="0"/>
                </a:spcBef>
                <a:spcAft>
                  <a:spcPts val="0"/>
                </a:spcAft>
                <a:buClr>
                  <a:schemeClr val="dk1"/>
                </a:buClr>
                <a:buSzPts val="1000"/>
                <a:buFont typeface="Arial"/>
                <a:buChar char="•"/>
              </a:pPr>
              <a:r>
                <a:rPr lang="en-US" sz="1500" b="0" i="0" u="none" strike="noStrike" cap="none">
                  <a:solidFill>
                    <a:schemeClr val="dk1"/>
                  </a:solidFill>
                  <a:latin typeface="Arial"/>
                  <a:ea typeface="Arial"/>
                  <a:cs typeface="Arial"/>
                  <a:sym typeface="Arial"/>
                </a:rPr>
                <a:t>Awareness of the goal of the text</a:t>
              </a:r>
              <a:endParaRPr/>
            </a:p>
            <a:p>
              <a:pPr marL="0" marR="0" lvl="1" indent="0" algn="l" rtl="0">
                <a:lnSpc>
                  <a:spcPct val="90000"/>
                </a:lnSpc>
                <a:spcBef>
                  <a:spcPts val="0"/>
                </a:spcBef>
                <a:spcAft>
                  <a:spcPts val="0"/>
                </a:spcAft>
                <a:buNone/>
              </a:pPr>
              <a:endParaRPr sz="1500" b="0" i="0" u="none" strike="noStrike" cap="none">
                <a:solidFill>
                  <a:schemeClr val="dk1"/>
                </a:solidFill>
                <a:latin typeface="Arial"/>
                <a:ea typeface="Arial"/>
                <a:cs typeface="Arial"/>
                <a:sym typeface="Arial"/>
              </a:endParaRPr>
            </a:p>
            <a:p>
              <a:pPr marL="57150" marR="0" lvl="1" indent="-57150" algn="l" rtl="0">
                <a:lnSpc>
                  <a:spcPct val="90000"/>
                </a:lnSpc>
                <a:spcBef>
                  <a:spcPts val="150"/>
                </a:spcBef>
                <a:spcAft>
                  <a:spcPts val="0"/>
                </a:spcAft>
                <a:buClr>
                  <a:schemeClr val="dk1"/>
                </a:buClr>
                <a:buSzPts val="1000"/>
                <a:buFont typeface="Arial"/>
                <a:buChar char="•"/>
              </a:pPr>
              <a:r>
                <a:rPr lang="en-US" sz="1500" b="0" i="0" u="none" strike="noStrike" cap="none">
                  <a:solidFill>
                    <a:schemeClr val="dk1"/>
                  </a:solidFill>
                  <a:latin typeface="Arial"/>
                  <a:ea typeface="Arial"/>
                  <a:cs typeface="Arial"/>
                  <a:sym typeface="Arial"/>
                </a:rPr>
                <a:t>Knowing your  reading audience</a:t>
              </a:r>
              <a:endParaRPr/>
            </a:p>
            <a:p>
              <a:pPr marL="0" marR="0" lvl="1" indent="0" algn="l" rtl="0">
                <a:lnSpc>
                  <a:spcPct val="90000"/>
                </a:lnSpc>
                <a:spcBef>
                  <a:spcPts val="150"/>
                </a:spcBef>
                <a:spcAft>
                  <a:spcPts val="0"/>
                </a:spcAft>
                <a:buNone/>
              </a:pPr>
              <a:endParaRPr sz="1500" b="0" i="0" u="none" strike="noStrike" cap="none">
                <a:solidFill>
                  <a:schemeClr val="dk1"/>
                </a:solidFill>
                <a:latin typeface="Arial"/>
                <a:ea typeface="Arial"/>
                <a:cs typeface="Arial"/>
                <a:sym typeface="Arial"/>
              </a:endParaRPr>
            </a:p>
            <a:p>
              <a:pPr marL="57150" marR="0" lvl="1" indent="-57150" algn="l" rtl="0">
                <a:lnSpc>
                  <a:spcPct val="90000"/>
                </a:lnSpc>
                <a:spcBef>
                  <a:spcPts val="150"/>
                </a:spcBef>
                <a:spcAft>
                  <a:spcPts val="0"/>
                </a:spcAft>
                <a:buClr>
                  <a:schemeClr val="dk1"/>
                </a:buClr>
                <a:buSzPts val="1000"/>
                <a:buFont typeface="Arial"/>
                <a:buChar char="•"/>
              </a:pPr>
              <a:r>
                <a:rPr lang="en-US" sz="1500" b="0" i="0" u="none" strike="noStrike" cap="none">
                  <a:solidFill>
                    <a:schemeClr val="dk1"/>
                  </a:solidFill>
                  <a:latin typeface="Arial"/>
                  <a:ea typeface="Arial"/>
                  <a:cs typeface="Arial"/>
                  <a:sym typeface="Arial"/>
                </a:rPr>
                <a:t>Persuasiveness </a:t>
              </a:r>
              <a:endParaRPr sz="1500" b="0" i="0" u="none" strike="noStrike" cap="none">
                <a:solidFill>
                  <a:schemeClr val="dk1"/>
                </a:solidFill>
                <a:latin typeface="Arial"/>
                <a:ea typeface="Arial"/>
                <a:cs typeface="Arial"/>
                <a:sym typeface="Arial"/>
              </a:endParaRPr>
            </a:p>
          </p:txBody>
        </p:sp>
        <p:sp>
          <p:nvSpPr>
            <p:cNvPr id="75" name="Google Shape;75;p6"/>
            <p:cNvSpPr/>
            <p:nvPr/>
          </p:nvSpPr>
          <p:spPr>
            <a:xfrm>
              <a:off x="3340539" y="-48855"/>
              <a:ext cx="3043808" cy="1717403"/>
            </a:xfrm>
            <a:prstGeom prst="roundRect">
              <a:avLst>
                <a:gd name="adj" fmla="val 10000"/>
              </a:avLst>
            </a:prstGeom>
            <a:solidFill>
              <a:schemeClr val="lt1">
                <a:alpha val="89411"/>
              </a:schemeClr>
            </a:solidFill>
            <a:ln w="25400" cap="flat" cmpd="sng">
              <a:solidFill>
                <a:srgbClr val="6BC5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6"/>
            <p:cNvSpPr/>
            <p:nvPr/>
          </p:nvSpPr>
          <p:spPr>
            <a:xfrm>
              <a:off x="-288348" y="-48856"/>
              <a:ext cx="3043808" cy="1660055"/>
            </a:xfrm>
            <a:prstGeom prst="roundRect">
              <a:avLst>
                <a:gd name="adj" fmla="val 10000"/>
              </a:avLst>
            </a:prstGeom>
            <a:solidFill>
              <a:schemeClr val="lt1">
                <a:alpha val="89411"/>
              </a:schemeClr>
            </a:solidFill>
            <a:ln w="25400" cap="flat" cmpd="sng">
              <a:solidFill>
                <a:srgbClr val="3597A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6"/>
            <p:cNvSpPr/>
            <p:nvPr/>
          </p:nvSpPr>
          <p:spPr>
            <a:xfrm>
              <a:off x="1290933" y="274933"/>
              <a:ext cx="1717403" cy="1717403"/>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3597A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6"/>
            <p:cNvSpPr txBox="1"/>
            <p:nvPr/>
          </p:nvSpPr>
          <p:spPr>
            <a:xfrm>
              <a:off x="1793949" y="777949"/>
              <a:ext cx="1214387" cy="1214387"/>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Formal knowledge</a:t>
              </a:r>
              <a:endParaRPr sz="1400" b="0" i="0" u="none" strike="noStrike" cap="none">
                <a:solidFill>
                  <a:srgbClr val="000000"/>
                </a:solidFill>
                <a:latin typeface="Arial"/>
                <a:ea typeface="Arial"/>
                <a:cs typeface="Arial"/>
                <a:sym typeface="Arial"/>
              </a:endParaRPr>
            </a:p>
          </p:txBody>
        </p:sp>
        <p:sp>
          <p:nvSpPr>
            <p:cNvPr id="79" name="Google Shape;79;p6"/>
            <p:cNvSpPr/>
            <p:nvPr/>
          </p:nvSpPr>
          <p:spPr>
            <a:xfrm rot="5400000">
              <a:off x="3087662" y="274933"/>
              <a:ext cx="1717403" cy="1717403"/>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6BC5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6"/>
            <p:cNvSpPr txBox="1"/>
            <p:nvPr/>
          </p:nvSpPr>
          <p:spPr>
            <a:xfrm>
              <a:off x="3087662" y="777949"/>
              <a:ext cx="1214387" cy="1214387"/>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Subject-matter knowledge</a:t>
              </a:r>
              <a:endParaRPr sz="1400" b="0" i="0" u="none" strike="noStrike" cap="none">
                <a:solidFill>
                  <a:srgbClr val="000000"/>
                </a:solidFill>
                <a:latin typeface="Arial"/>
                <a:ea typeface="Arial"/>
                <a:cs typeface="Arial"/>
                <a:sym typeface="Arial"/>
              </a:endParaRPr>
            </a:p>
          </p:txBody>
        </p:sp>
        <p:sp>
          <p:nvSpPr>
            <p:cNvPr id="81" name="Google Shape;81;p6"/>
            <p:cNvSpPr/>
            <p:nvPr/>
          </p:nvSpPr>
          <p:spPr>
            <a:xfrm rot="10800000">
              <a:off x="3087662" y="2071662"/>
              <a:ext cx="1717403" cy="1717403"/>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B9E5E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6"/>
            <p:cNvSpPr txBox="1"/>
            <p:nvPr/>
          </p:nvSpPr>
          <p:spPr>
            <a:xfrm>
              <a:off x="3087662" y="2071662"/>
              <a:ext cx="1214387" cy="1214387"/>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Process knowledge</a:t>
              </a:r>
              <a:endParaRPr sz="1400" b="0" i="0" u="none" strike="noStrike" cap="none">
                <a:solidFill>
                  <a:srgbClr val="000000"/>
                </a:solidFill>
                <a:latin typeface="Arial"/>
                <a:ea typeface="Arial"/>
                <a:cs typeface="Arial"/>
                <a:sym typeface="Arial"/>
              </a:endParaRPr>
            </a:p>
          </p:txBody>
        </p:sp>
        <p:sp>
          <p:nvSpPr>
            <p:cNvPr id="83" name="Google Shape;83;p6"/>
            <p:cNvSpPr/>
            <p:nvPr/>
          </p:nvSpPr>
          <p:spPr>
            <a:xfrm rot="-5400000">
              <a:off x="1290933" y="2071662"/>
              <a:ext cx="1717403" cy="1717403"/>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6BC5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6"/>
            <p:cNvSpPr txBox="1"/>
            <p:nvPr/>
          </p:nvSpPr>
          <p:spPr>
            <a:xfrm>
              <a:off x="1793949" y="2071662"/>
              <a:ext cx="1214387" cy="1214387"/>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Rhetorical knowledge</a:t>
              </a:r>
              <a:endParaRPr sz="1400" b="0" i="0" u="none" strike="noStrike" cap="none">
                <a:solidFill>
                  <a:srgbClr val="000000"/>
                </a:solidFill>
                <a:latin typeface="Arial"/>
                <a:ea typeface="Arial"/>
                <a:cs typeface="Arial"/>
                <a:sym typeface="Arial"/>
              </a:endParaRPr>
            </a:p>
          </p:txBody>
        </p:sp>
        <p:sp>
          <p:nvSpPr>
            <p:cNvPr id="85" name="Google Shape;85;p6"/>
            <p:cNvSpPr/>
            <p:nvPr/>
          </p:nvSpPr>
          <p:spPr>
            <a:xfrm>
              <a:off x="2751519" y="1675033"/>
              <a:ext cx="592960" cy="515617"/>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cubicBezTo>
                    <a:pt x="87358" y="27416"/>
                    <a:pt x="68572" y="19475"/>
                    <a:pt x="50448" y="23561"/>
                  </a:cubicBezTo>
                  <a:cubicBezTo>
                    <a:pt x="32324" y="27648"/>
                    <a:pt x="19565" y="42702"/>
                    <a:pt x="19565" y="60000"/>
                  </a:cubicBezTo>
                  <a:close/>
                </a:path>
              </a:pathLst>
            </a:custGeom>
            <a:solidFill>
              <a:srgbClr val="B7E7E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6"/>
            <p:cNvSpPr/>
            <p:nvPr/>
          </p:nvSpPr>
          <p:spPr>
            <a:xfrm rot="10800000">
              <a:off x="2751519" y="1873348"/>
              <a:ext cx="592960" cy="515617"/>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cubicBezTo>
                    <a:pt x="87358" y="27416"/>
                    <a:pt x="68572" y="19475"/>
                    <a:pt x="50448" y="23561"/>
                  </a:cubicBezTo>
                  <a:cubicBezTo>
                    <a:pt x="32324" y="27648"/>
                    <a:pt x="19565" y="42702"/>
                    <a:pt x="19565" y="60000"/>
                  </a:cubicBezTo>
                  <a:close/>
                </a:path>
              </a:pathLst>
            </a:custGeom>
            <a:solidFill>
              <a:srgbClr val="B7E7E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6"/>
            <p:cNvSpPr txBox="1"/>
            <p:nvPr/>
          </p:nvSpPr>
          <p:spPr>
            <a:xfrm>
              <a:off x="4400815" y="12379"/>
              <a:ext cx="1899864" cy="1379714"/>
            </a:xfrm>
            <a:prstGeom prst="rect">
              <a:avLst/>
            </a:prstGeom>
            <a:noFill/>
            <a:ln>
              <a:noFill/>
            </a:ln>
          </p:spPr>
          <p:txBody>
            <a:bodyPr spcFirstLastPara="1" wrap="square" lIns="49525" tIns="49525" rIns="49525" bIns="49525" anchor="t" anchorCtr="0">
              <a:noAutofit/>
            </a:bodyPr>
            <a:lstStyle/>
            <a:p>
              <a:pPr marL="57150" marR="0" lvl="1" indent="-57150" algn="r" rtl="0">
                <a:lnSpc>
                  <a:spcPct val="90000"/>
                </a:lnSpc>
                <a:spcBef>
                  <a:spcPts val="0"/>
                </a:spcBef>
                <a:spcAft>
                  <a:spcPts val="0"/>
                </a:spcAft>
                <a:buClr>
                  <a:schemeClr val="dk1"/>
                </a:buClr>
                <a:buSzPts val="1000"/>
                <a:buFont typeface="Arial"/>
                <a:buChar char="•"/>
              </a:pPr>
              <a:r>
                <a:rPr lang="en-US" sz="1500" b="0" i="0" u="none" strike="noStrike" cap="none" dirty="0">
                  <a:solidFill>
                    <a:schemeClr val="dk1"/>
                  </a:solidFill>
                  <a:latin typeface="Arial"/>
                  <a:ea typeface="Arial"/>
                  <a:cs typeface="Arial"/>
                  <a:sym typeface="Arial"/>
                </a:rPr>
                <a:t>Field-specific terminology</a:t>
              </a:r>
              <a:endParaRPr dirty="0"/>
            </a:p>
            <a:p>
              <a:pPr marL="57150" marR="0" lvl="1" indent="6350" algn="r" rtl="0">
                <a:lnSpc>
                  <a:spcPct val="90000"/>
                </a:lnSpc>
                <a:spcBef>
                  <a:spcPts val="0"/>
                </a:spcBef>
                <a:spcAft>
                  <a:spcPts val="0"/>
                </a:spcAft>
                <a:buClr>
                  <a:schemeClr val="dk1"/>
                </a:buClr>
                <a:buSzPts val="1000"/>
                <a:buFont typeface="Arial"/>
                <a:buNone/>
              </a:pPr>
              <a:endParaRPr sz="1500" b="0" i="0" u="none" strike="noStrike" cap="none" dirty="0">
                <a:solidFill>
                  <a:schemeClr val="dk1"/>
                </a:solidFill>
                <a:latin typeface="Arial"/>
                <a:ea typeface="Arial"/>
                <a:cs typeface="Arial"/>
                <a:sym typeface="Arial"/>
              </a:endParaRPr>
            </a:p>
            <a:p>
              <a:pPr marL="57150" marR="0" lvl="1" indent="-57150" algn="r" rtl="0">
                <a:lnSpc>
                  <a:spcPct val="90000"/>
                </a:lnSpc>
                <a:spcBef>
                  <a:spcPts val="150"/>
                </a:spcBef>
                <a:spcAft>
                  <a:spcPts val="0"/>
                </a:spcAft>
                <a:buClr>
                  <a:schemeClr val="dk1"/>
                </a:buClr>
                <a:buSzPts val="1000"/>
                <a:buFont typeface="Arial"/>
                <a:buChar char="•"/>
              </a:pPr>
              <a:r>
                <a:rPr lang="en-US" sz="1500" b="0" i="0" u="none" strike="noStrike" cap="none" dirty="0">
                  <a:solidFill>
                    <a:schemeClr val="dk1"/>
                  </a:solidFill>
                  <a:latin typeface="Arial"/>
                  <a:ea typeface="Arial"/>
                  <a:cs typeface="Arial"/>
                  <a:sym typeface="Arial"/>
                </a:rPr>
                <a:t>Gaps in literature</a:t>
              </a:r>
              <a:endParaRPr dirty="0"/>
            </a:p>
            <a:p>
              <a:pPr marL="57150" marR="0" lvl="1" indent="6350" algn="r" rtl="0">
                <a:lnSpc>
                  <a:spcPct val="90000"/>
                </a:lnSpc>
                <a:spcBef>
                  <a:spcPts val="150"/>
                </a:spcBef>
                <a:spcAft>
                  <a:spcPts val="0"/>
                </a:spcAft>
                <a:buClr>
                  <a:schemeClr val="dk1"/>
                </a:buClr>
                <a:buSzPts val="1000"/>
                <a:buFont typeface="Arial"/>
                <a:buNone/>
              </a:pPr>
              <a:endParaRPr sz="1500" b="0" i="0" u="none" strike="noStrike" cap="none" dirty="0">
                <a:solidFill>
                  <a:schemeClr val="dk1"/>
                </a:solidFill>
                <a:latin typeface="Arial"/>
                <a:ea typeface="Arial"/>
                <a:cs typeface="Arial"/>
                <a:sym typeface="Arial"/>
              </a:endParaRPr>
            </a:p>
            <a:p>
              <a:pPr marL="57150" marR="0" lvl="1" indent="-57150" algn="r" rtl="0">
                <a:lnSpc>
                  <a:spcPct val="90000"/>
                </a:lnSpc>
                <a:spcBef>
                  <a:spcPts val="150"/>
                </a:spcBef>
                <a:spcAft>
                  <a:spcPts val="0"/>
                </a:spcAft>
                <a:buClr>
                  <a:schemeClr val="dk1"/>
                </a:buClr>
                <a:buSzPts val="1000"/>
                <a:buFont typeface="Arial"/>
                <a:buChar char="•"/>
              </a:pPr>
              <a:r>
                <a:rPr lang="en-US" sz="1500" b="0" i="0" u="none" strike="noStrike" cap="none" dirty="0">
                  <a:solidFill>
                    <a:schemeClr val="dk1"/>
                  </a:solidFill>
                  <a:latin typeface="Arial"/>
                  <a:ea typeface="Arial"/>
                  <a:cs typeface="Arial"/>
                  <a:sym typeface="Arial"/>
                </a:rPr>
                <a:t>Key researchers </a:t>
              </a:r>
              <a:endParaRPr dirty="0"/>
            </a:p>
            <a:p>
              <a:pPr marL="0" marR="0" lvl="1" indent="0" algn="r" rtl="0">
                <a:lnSpc>
                  <a:spcPct val="90000"/>
                </a:lnSpc>
                <a:spcBef>
                  <a:spcPts val="150"/>
                </a:spcBef>
                <a:spcAft>
                  <a:spcPts val="0"/>
                </a:spcAft>
                <a:buNone/>
              </a:pPr>
              <a:r>
                <a:rPr lang="en-US" sz="1500" b="0" i="0" u="none" strike="noStrike" cap="none" dirty="0">
                  <a:solidFill>
                    <a:schemeClr val="dk1"/>
                  </a:solidFill>
                  <a:latin typeface="Arial"/>
                  <a:ea typeface="Arial"/>
                  <a:cs typeface="Arial"/>
                  <a:sym typeface="Arial"/>
                </a:rPr>
                <a:t>in the field</a:t>
              </a:r>
              <a:endParaRPr sz="1500" b="0" i="0" u="none" strike="noStrike" cap="none" dirty="0">
                <a:solidFill>
                  <a:schemeClr val="dk1"/>
                </a:solidFill>
                <a:latin typeface="Arial"/>
                <a:ea typeface="Arial"/>
                <a:cs typeface="Arial"/>
                <a:sym typeface="Arial"/>
              </a:endParaRPr>
            </a:p>
          </p:txBody>
        </p:sp>
        <p:sp>
          <p:nvSpPr>
            <p:cNvPr id="88" name="Google Shape;88;p6"/>
            <p:cNvSpPr txBox="1"/>
            <p:nvPr/>
          </p:nvSpPr>
          <p:spPr>
            <a:xfrm>
              <a:off x="-265787" y="-6639"/>
              <a:ext cx="1960969" cy="1577976"/>
            </a:xfrm>
            <a:prstGeom prst="rect">
              <a:avLst/>
            </a:prstGeom>
            <a:noFill/>
            <a:ln>
              <a:noFill/>
            </a:ln>
          </p:spPr>
          <p:txBody>
            <a:bodyPr spcFirstLastPara="1" wrap="square" lIns="49525" tIns="49525" rIns="49525" bIns="49525" anchor="t" anchorCtr="0">
              <a:noAutofit/>
            </a:bodyPr>
            <a:lstStyle/>
            <a:p>
              <a:pPr marL="57150" marR="0" lvl="1" indent="-57150" algn="l" rtl="0">
                <a:lnSpc>
                  <a:spcPct val="90000"/>
                </a:lnSpc>
                <a:spcBef>
                  <a:spcPts val="0"/>
                </a:spcBef>
                <a:spcAft>
                  <a:spcPts val="0"/>
                </a:spcAft>
                <a:buClr>
                  <a:schemeClr val="dk1"/>
                </a:buClr>
                <a:buSzPts val="1000"/>
                <a:buFont typeface="Arial"/>
                <a:buChar char="•"/>
              </a:pPr>
              <a:r>
                <a:rPr lang="en-US" sz="1470" b="0" i="0" u="none" strike="noStrike" cap="none">
                  <a:solidFill>
                    <a:schemeClr val="dk1"/>
                  </a:solidFill>
                  <a:latin typeface="Arial"/>
                  <a:ea typeface="Arial"/>
                  <a:cs typeface="Arial"/>
                  <a:sym typeface="Arial"/>
                </a:rPr>
                <a:t>Citing</a:t>
              </a:r>
              <a:endParaRPr/>
            </a:p>
            <a:p>
              <a:pPr marL="0" marR="0" lvl="1" indent="0" algn="l" rtl="0">
                <a:lnSpc>
                  <a:spcPct val="90000"/>
                </a:lnSpc>
                <a:spcBef>
                  <a:spcPts val="0"/>
                </a:spcBef>
                <a:spcAft>
                  <a:spcPts val="0"/>
                </a:spcAft>
                <a:buNone/>
              </a:pPr>
              <a:endParaRPr sz="1470" b="0" i="0" u="none" strike="noStrike" cap="none">
                <a:solidFill>
                  <a:schemeClr val="dk1"/>
                </a:solidFill>
                <a:latin typeface="Arial"/>
                <a:ea typeface="Arial"/>
                <a:cs typeface="Arial"/>
                <a:sym typeface="Arial"/>
              </a:endParaRPr>
            </a:p>
            <a:p>
              <a:pPr marL="57150" marR="0" lvl="1" indent="-57150" algn="l" rtl="0">
                <a:lnSpc>
                  <a:spcPct val="90000"/>
                </a:lnSpc>
                <a:spcBef>
                  <a:spcPts val="150"/>
                </a:spcBef>
                <a:spcAft>
                  <a:spcPts val="0"/>
                </a:spcAft>
                <a:buClr>
                  <a:schemeClr val="dk1"/>
                </a:buClr>
                <a:buSzPts val="1000"/>
                <a:buFont typeface="Arial"/>
                <a:buChar char="•"/>
              </a:pPr>
              <a:r>
                <a:rPr lang="en-US" sz="1470" b="0" i="0" u="none" strike="noStrike" cap="none">
                  <a:solidFill>
                    <a:schemeClr val="dk1"/>
                  </a:solidFill>
                  <a:latin typeface="Arial"/>
                  <a:ea typeface="Arial"/>
                  <a:cs typeface="Arial"/>
                  <a:sym typeface="Arial"/>
                </a:rPr>
                <a:t>Text structure / organization</a:t>
              </a:r>
              <a:endParaRPr/>
            </a:p>
            <a:p>
              <a:pPr marL="0" marR="0" lvl="1" indent="0" algn="l" rtl="0">
                <a:lnSpc>
                  <a:spcPct val="90000"/>
                </a:lnSpc>
                <a:spcBef>
                  <a:spcPts val="150"/>
                </a:spcBef>
                <a:spcAft>
                  <a:spcPts val="0"/>
                </a:spcAft>
                <a:buNone/>
              </a:pPr>
              <a:endParaRPr sz="1470" b="0" i="0" u="none" strike="noStrike" cap="none">
                <a:solidFill>
                  <a:schemeClr val="dk1"/>
                </a:solidFill>
                <a:latin typeface="Arial"/>
                <a:ea typeface="Arial"/>
                <a:cs typeface="Arial"/>
                <a:sym typeface="Arial"/>
              </a:endParaRPr>
            </a:p>
            <a:p>
              <a:pPr marL="57150" marR="0" lvl="1" indent="-57150" algn="l" rtl="0">
                <a:lnSpc>
                  <a:spcPct val="90000"/>
                </a:lnSpc>
                <a:spcBef>
                  <a:spcPts val="150"/>
                </a:spcBef>
                <a:spcAft>
                  <a:spcPts val="0"/>
                </a:spcAft>
                <a:buClr>
                  <a:schemeClr val="dk1"/>
                </a:buClr>
                <a:buSzPts val="1000"/>
                <a:buFont typeface="Arial"/>
                <a:buChar char="•"/>
              </a:pPr>
              <a:r>
                <a:rPr lang="en-US" sz="1470" b="0" i="0" u="none" strike="noStrike" cap="none">
                  <a:solidFill>
                    <a:schemeClr val="dk1"/>
                  </a:solidFill>
                  <a:latin typeface="Arial"/>
                  <a:ea typeface="Arial"/>
                  <a:cs typeface="Arial"/>
                  <a:sym typeface="Arial"/>
                </a:rPr>
                <a:t>Academic grammar</a:t>
              </a:r>
              <a:endParaRPr/>
            </a:p>
            <a:p>
              <a:pPr marL="0" marR="0" lvl="1" indent="0" algn="l" rtl="0">
                <a:lnSpc>
                  <a:spcPct val="90000"/>
                </a:lnSpc>
                <a:spcBef>
                  <a:spcPts val="150"/>
                </a:spcBef>
                <a:spcAft>
                  <a:spcPts val="0"/>
                </a:spcAft>
                <a:buNone/>
              </a:pPr>
              <a:r>
                <a:rPr lang="en-US" sz="1470" b="0" i="0" u="none" strike="noStrike" cap="none">
                  <a:solidFill>
                    <a:schemeClr val="dk1"/>
                  </a:solidFill>
                  <a:latin typeface="Arial"/>
                  <a:ea typeface="Arial"/>
                  <a:cs typeface="Arial"/>
                  <a:sym typeface="Arial"/>
                </a:rPr>
                <a:t>/vocabulary</a:t>
              </a:r>
              <a:endParaRPr sz="1470" b="0" i="0" u="none" strike="noStrike" cap="none">
                <a:solidFill>
                  <a:schemeClr val="dk1"/>
                </a:solidFill>
                <a:latin typeface="Arial"/>
                <a:ea typeface="Arial"/>
                <a:cs typeface="Arial"/>
                <a:sym typeface="Arial"/>
              </a:endParaRPr>
            </a:p>
          </p:txBody>
        </p:sp>
      </p:grpSp>
      <p:sp>
        <p:nvSpPr>
          <p:cNvPr id="89" name="Google Shape;89;p6"/>
          <p:cNvSpPr txBox="1"/>
          <p:nvPr/>
        </p:nvSpPr>
        <p:spPr>
          <a:xfrm>
            <a:off x="252756" y="4378242"/>
            <a:ext cx="1184269"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363636"/>
                </a:solidFill>
                <a:latin typeface="Arial"/>
                <a:ea typeface="Arial"/>
                <a:cs typeface="Arial"/>
                <a:sym typeface="Arial"/>
              </a:rPr>
              <a:t>Tardy (2009)</a:t>
            </a:r>
            <a:endParaRPr sz="2200" b="0" i="0" u="none" strike="noStrike" cap="none">
              <a:solidFill>
                <a:srgbClr val="363636"/>
              </a:solidFill>
              <a:latin typeface="Arial"/>
              <a:ea typeface="Arial"/>
              <a:cs typeface="Arial"/>
              <a:sym typeface="Aria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additive="base">
                                        <p:cTn id="16" dur="500" fill="hold"/>
                                        <p:tgtEl>
                                          <p:spTgt spid="89"/>
                                        </p:tgtEl>
                                        <p:attrNameLst>
                                          <p:attrName>ppt_x</p:attrName>
                                        </p:attrNameLst>
                                      </p:cBhvr>
                                      <p:tavLst>
                                        <p:tav tm="0">
                                          <p:val>
                                            <p:strVal val="#ppt_x"/>
                                          </p:val>
                                        </p:tav>
                                        <p:tav tm="100000">
                                          <p:val>
                                            <p:strVal val="#ppt_x"/>
                                          </p:val>
                                        </p:tav>
                                      </p:tavLst>
                                    </p:anim>
                                    <p:anim calcmode="lin" valueType="num">
                                      <p:cBhvr additive="base">
                                        <p:cTn id="17"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7"/>
          <p:cNvSpPr txBox="1">
            <a:spLocks noGrp="1"/>
          </p:cNvSpPr>
          <p:nvPr>
            <p:ph type="body" idx="1"/>
          </p:nvPr>
        </p:nvSpPr>
        <p:spPr>
          <a:xfrm>
            <a:off x="684000" y="572700"/>
            <a:ext cx="8340730" cy="4570800"/>
          </a:xfrm>
          <a:prstGeom prst="rect">
            <a:avLst/>
          </a:prstGeom>
          <a:noFill/>
          <a:ln>
            <a:noFill/>
          </a:ln>
        </p:spPr>
        <p:txBody>
          <a:bodyPr spcFirstLastPara="1" wrap="square" lIns="91425" tIns="91425" rIns="91425" bIns="91425" anchor="t" anchorCtr="0">
            <a:noAutofit/>
          </a:bodyPr>
          <a:lstStyle/>
          <a:p>
            <a:pPr marL="292219" lvl="0" indent="-292219" algn="l" rtl="0">
              <a:lnSpc>
                <a:spcPct val="100000"/>
              </a:lnSpc>
              <a:spcBef>
                <a:spcPts val="0"/>
              </a:spcBef>
              <a:spcAft>
                <a:spcPts val="0"/>
              </a:spcAft>
              <a:buSzPts val="2800"/>
              <a:buFont typeface="Arial"/>
              <a:buChar char="•"/>
            </a:pPr>
            <a:r>
              <a:rPr lang="en-US" sz="2000" dirty="0">
                <a:solidFill>
                  <a:srgbClr val="3A484F"/>
                </a:solidFill>
              </a:rPr>
              <a:t>Sites:</a:t>
            </a:r>
            <a:endParaRPr dirty="0"/>
          </a:p>
          <a:p>
            <a:pPr marL="749419" lvl="1" indent="-292219" algn="l" rtl="0">
              <a:lnSpc>
                <a:spcPct val="100000"/>
              </a:lnSpc>
              <a:spcBef>
                <a:spcPts val="1600"/>
              </a:spcBef>
              <a:spcAft>
                <a:spcPts val="0"/>
              </a:spcAft>
              <a:buSzPts val="2800"/>
              <a:buFont typeface="Arial"/>
              <a:buChar char="•"/>
            </a:pPr>
            <a:r>
              <a:rPr lang="en-US" sz="2000" dirty="0">
                <a:solidFill>
                  <a:srgbClr val="3A484F"/>
                </a:solidFill>
              </a:rPr>
              <a:t>6 universities in 4 regions of Kazakhstan receiving SPIID funding for research and trilingual education</a:t>
            </a:r>
            <a:endParaRPr dirty="0"/>
          </a:p>
          <a:p>
            <a:pPr marL="749419" lvl="1" indent="-292219" algn="l" rtl="0">
              <a:lnSpc>
                <a:spcPct val="100000"/>
              </a:lnSpc>
              <a:spcBef>
                <a:spcPts val="1600"/>
              </a:spcBef>
              <a:spcAft>
                <a:spcPts val="0"/>
              </a:spcAft>
              <a:buSzPts val="2800"/>
              <a:buFont typeface="Arial"/>
              <a:buChar char="•"/>
            </a:pPr>
            <a:r>
              <a:rPr lang="en-US" sz="2000" dirty="0">
                <a:solidFill>
                  <a:srgbClr val="3A484F"/>
                </a:solidFill>
              </a:rPr>
              <a:t>National or regional, comprehensive or specialized </a:t>
            </a:r>
            <a:endParaRPr dirty="0"/>
          </a:p>
          <a:p>
            <a:pPr marL="292219" lvl="0" indent="-114419" algn="l" rtl="0">
              <a:lnSpc>
                <a:spcPct val="100000"/>
              </a:lnSpc>
              <a:spcBef>
                <a:spcPts val="0"/>
              </a:spcBef>
              <a:spcAft>
                <a:spcPts val="0"/>
              </a:spcAft>
              <a:buSzPts val="2800"/>
              <a:buFont typeface="Arial"/>
              <a:buNone/>
            </a:pPr>
            <a:endParaRPr sz="2000" dirty="0">
              <a:solidFill>
                <a:srgbClr val="3A484F"/>
              </a:solidFill>
            </a:endParaRPr>
          </a:p>
          <a:p>
            <a:pPr marL="292219" lvl="0" indent="-292219" algn="l" rtl="0">
              <a:lnSpc>
                <a:spcPct val="100000"/>
              </a:lnSpc>
              <a:spcBef>
                <a:spcPts val="0"/>
              </a:spcBef>
              <a:spcAft>
                <a:spcPts val="0"/>
              </a:spcAft>
              <a:buSzPts val="2800"/>
              <a:buFont typeface="Arial"/>
              <a:buChar char="•"/>
            </a:pPr>
            <a:r>
              <a:rPr lang="en-US" sz="2000" dirty="0">
                <a:solidFill>
                  <a:srgbClr val="3A484F"/>
                </a:solidFill>
              </a:rPr>
              <a:t>Quantitative methods: </a:t>
            </a:r>
            <a:endParaRPr dirty="0"/>
          </a:p>
          <a:p>
            <a:pPr marL="681845" lvl="1" indent="-292219" algn="l" rtl="0">
              <a:lnSpc>
                <a:spcPct val="100000"/>
              </a:lnSpc>
              <a:spcBef>
                <a:spcPts val="0"/>
              </a:spcBef>
              <a:spcAft>
                <a:spcPts val="0"/>
              </a:spcAft>
              <a:buSzPts val="2800"/>
              <a:buFont typeface="Arial"/>
              <a:buChar char="•"/>
            </a:pPr>
            <a:r>
              <a:rPr lang="en-US" sz="2000" dirty="0">
                <a:solidFill>
                  <a:srgbClr val="3A484F"/>
                </a:solidFill>
              </a:rPr>
              <a:t>Surveys of students in </a:t>
            </a:r>
            <a:r>
              <a:rPr lang="en-US" sz="2000" b="1" dirty="0">
                <a:solidFill>
                  <a:srgbClr val="3A484F"/>
                </a:solidFill>
              </a:rPr>
              <a:t>Master’s and PhD</a:t>
            </a:r>
            <a:r>
              <a:rPr lang="en-US" sz="2000" dirty="0">
                <a:solidFill>
                  <a:srgbClr val="3A484F"/>
                </a:solidFill>
              </a:rPr>
              <a:t> </a:t>
            </a:r>
            <a:r>
              <a:rPr lang="en-US" sz="2000" b="1" dirty="0">
                <a:solidFill>
                  <a:srgbClr val="3A484F"/>
                </a:solidFill>
              </a:rPr>
              <a:t>programs</a:t>
            </a:r>
            <a:r>
              <a:rPr lang="en-US" sz="2000" dirty="0">
                <a:solidFill>
                  <a:srgbClr val="3A484F"/>
                </a:solidFill>
              </a:rPr>
              <a:t> to self-assess a) genre knowledge in three languages, and b) value of different institutional supports in learning English</a:t>
            </a:r>
            <a:endParaRPr dirty="0"/>
          </a:p>
          <a:p>
            <a:pPr marL="681845" lvl="1" indent="-114418" algn="l" rtl="0">
              <a:lnSpc>
                <a:spcPct val="100000"/>
              </a:lnSpc>
              <a:spcBef>
                <a:spcPts val="0"/>
              </a:spcBef>
              <a:spcAft>
                <a:spcPts val="0"/>
              </a:spcAft>
              <a:buSzPts val="2800"/>
              <a:buFont typeface="Arial"/>
              <a:buNone/>
            </a:pPr>
            <a:endParaRPr sz="2000" dirty="0">
              <a:solidFill>
                <a:srgbClr val="3A484F"/>
              </a:solidFill>
            </a:endParaRPr>
          </a:p>
          <a:p>
            <a:pPr marL="292219" lvl="0" indent="-292219" algn="l" rtl="0">
              <a:lnSpc>
                <a:spcPct val="100000"/>
              </a:lnSpc>
              <a:spcBef>
                <a:spcPts val="0"/>
              </a:spcBef>
              <a:spcAft>
                <a:spcPts val="0"/>
              </a:spcAft>
              <a:buSzPts val="2800"/>
              <a:buFont typeface="Arial"/>
              <a:buChar char="•"/>
            </a:pPr>
            <a:r>
              <a:rPr lang="en-US" sz="2000" dirty="0">
                <a:solidFill>
                  <a:srgbClr val="3A484F"/>
                </a:solidFill>
              </a:rPr>
              <a:t>Qualitative methods: </a:t>
            </a:r>
            <a:endParaRPr dirty="0"/>
          </a:p>
          <a:p>
            <a:pPr marL="681845" lvl="1" indent="-292219" algn="l" rtl="0">
              <a:lnSpc>
                <a:spcPct val="100000"/>
              </a:lnSpc>
              <a:spcBef>
                <a:spcPts val="0"/>
              </a:spcBef>
              <a:spcAft>
                <a:spcPts val="0"/>
              </a:spcAft>
              <a:buSzPts val="2800"/>
              <a:buFont typeface="Arial"/>
              <a:buChar char="•"/>
            </a:pPr>
            <a:r>
              <a:rPr lang="en-US" sz="2000" dirty="0">
                <a:solidFill>
                  <a:srgbClr val="3A484F"/>
                </a:solidFill>
              </a:rPr>
              <a:t>Focus group interviews with students and faculty; </a:t>
            </a:r>
            <a:endParaRPr dirty="0"/>
          </a:p>
          <a:p>
            <a:pPr marL="681845" lvl="1" indent="-292219" algn="l" rtl="0">
              <a:lnSpc>
                <a:spcPct val="100000"/>
              </a:lnSpc>
              <a:spcBef>
                <a:spcPts val="0"/>
              </a:spcBef>
              <a:spcAft>
                <a:spcPts val="0"/>
              </a:spcAft>
              <a:buSzPts val="2800"/>
              <a:buFont typeface="Arial"/>
              <a:buChar char="•"/>
            </a:pPr>
            <a:r>
              <a:rPr lang="en-US" sz="2000" dirty="0">
                <a:solidFill>
                  <a:srgbClr val="3A484F"/>
                </a:solidFill>
              </a:rPr>
              <a:t>One-on-one interviews with administrators</a:t>
            </a:r>
            <a:endParaRPr dirty="0"/>
          </a:p>
          <a:p>
            <a:pPr marL="914400" lvl="1" indent="-228600" algn="l" rtl="0">
              <a:lnSpc>
                <a:spcPct val="115000"/>
              </a:lnSpc>
              <a:spcBef>
                <a:spcPts val="1600"/>
              </a:spcBef>
              <a:spcAft>
                <a:spcPts val="0"/>
              </a:spcAft>
              <a:buSzPts val="1200"/>
              <a:buNone/>
            </a:pPr>
            <a:endParaRPr dirty="0">
              <a:solidFill>
                <a:srgbClr val="363636"/>
              </a:solidFill>
            </a:endParaRPr>
          </a:p>
          <a:p>
            <a:pPr marL="914400" lvl="1" indent="-228600" algn="l" rtl="0">
              <a:lnSpc>
                <a:spcPct val="115000"/>
              </a:lnSpc>
              <a:spcBef>
                <a:spcPts val="1600"/>
              </a:spcBef>
              <a:spcAft>
                <a:spcPts val="0"/>
              </a:spcAft>
              <a:buSzPts val="1200"/>
              <a:buNone/>
            </a:pPr>
            <a:endParaRPr dirty="0">
              <a:solidFill>
                <a:srgbClr val="363636"/>
              </a:solidFill>
            </a:endParaRPr>
          </a:p>
        </p:txBody>
      </p:sp>
      <p:sp>
        <p:nvSpPr>
          <p:cNvPr id="95" name="Google Shape;95;p7"/>
          <p:cNvSpPr txBox="1">
            <a:spLocks noGrp="1"/>
          </p:cNvSpPr>
          <p:nvPr>
            <p:ph type="title"/>
          </p:nvPr>
        </p:nvSpPr>
        <p:spPr>
          <a:xfrm>
            <a:off x="322332" y="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a:solidFill>
                  <a:srgbClr val="002060"/>
                </a:solidFill>
              </a:rPr>
              <a:t>Research Design</a:t>
            </a:r>
            <a:endParaRPr dirty="0">
              <a:solidFill>
                <a:srgbClr val="00206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4">
                                            <p:txEl>
                                              <p:pRg st="0" end="0"/>
                                            </p:txEl>
                                          </p:spTgt>
                                        </p:tgtEl>
                                        <p:attrNameLst>
                                          <p:attrName>style.visibility</p:attrName>
                                        </p:attrNameLst>
                                      </p:cBhvr>
                                      <p:to>
                                        <p:strVal val="visible"/>
                                      </p:to>
                                    </p:set>
                                    <p:animEffect transition="in" filter="fade">
                                      <p:cBhvr>
                                        <p:cTn id="11" dur="500"/>
                                        <p:tgtEl>
                                          <p:spTgt spid="9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4">
                                            <p:txEl>
                                              <p:pRg st="1" end="1"/>
                                            </p:txEl>
                                          </p:spTgt>
                                        </p:tgtEl>
                                        <p:attrNameLst>
                                          <p:attrName>style.visibility</p:attrName>
                                        </p:attrNameLst>
                                      </p:cBhvr>
                                      <p:to>
                                        <p:strVal val="visible"/>
                                      </p:to>
                                    </p:set>
                                    <p:animEffect transition="in" filter="fade">
                                      <p:cBhvr>
                                        <p:cTn id="15" dur="500"/>
                                        <p:tgtEl>
                                          <p:spTgt spid="94">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4">
                                            <p:txEl>
                                              <p:pRg st="2" end="2"/>
                                            </p:txEl>
                                          </p:spTgt>
                                        </p:tgtEl>
                                        <p:attrNameLst>
                                          <p:attrName>style.visibility</p:attrName>
                                        </p:attrNameLst>
                                      </p:cBhvr>
                                      <p:to>
                                        <p:strVal val="visible"/>
                                      </p:to>
                                    </p:set>
                                    <p:animEffect transition="in" filter="fade">
                                      <p:cBhvr>
                                        <p:cTn id="19" dur="500"/>
                                        <p:tgtEl>
                                          <p:spTgt spid="94">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4">
                                            <p:txEl>
                                              <p:pRg st="4" end="4"/>
                                            </p:txEl>
                                          </p:spTgt>
                                        </p:tgtEl>
                                        <p:attrNameLst>
                                          <p:attrName>style.visibility</p:attrName>
                                        </p:attrNameLst>
                                      </p:cBhvr>
                                      <p:to>
                                        <p:strVal val="visible"/>
                                      </p:to>
                                    </p:set>
                                    <p:animEffect transition="in" filter="fade">
                                      <p:cBhvr>
                                        <p:cTn id="23" dur="500"/>
                                        <p:tgtEl>
                                          <p:spTgt spid="94">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4">
                                            <p:txEl>
                                              <p:pRg st="5" end="5"/>
                                            </p:txEl>
                                          </p:spTgt>
                                        </p:tgtEl>
                                        <p:attrNameLst>
                                          <p:attrName>style.visibility</p:attrName>
                                        </p:attrNameLst>
                                      </p:cBhvr>
                                      <p:to>
                                        <p:strVal val="visible"/>
                                      </p:to>
                                    </p:set>
                                    <p:animEffect transition="in" filter="fade">
                                      <p:cBhvr>
                                        <p:cTn id="27" dur="500"/>
                                        <p:tgtEl>
                                          <p:spTgt spid="94">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4">
                                            <p:txEl>
                                              <p:pRg st="7" end="7"/>
                                            </p:txEl>
                                          </p:spTgt>
                                        </p:tgtEl>
                                        <p:attrNameLst>
                                          <p:attrName>style.visibility</p:attrName>
                                        </p:attrNameLst>
                                      </p:cBhvr>
                                      <p:to>
                                        <p:strVal val="visible"/>
                                      </p:to>
                                    </p:set>
                                    <p:animEffect transition="in" filter="fade">
                                      <p:cBhvr>
                                        <p:cTn id="31" dur="500"/>
                                        <p:tgtEl>
                                          <p:spTgt spid="94">
                                            <p:txEl>
                                              <p:pRg st="7" end="7"/>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4">
                                            <p:txEl>
                                              <p:pRg st="8" end="8"/>
                                            </p:txEl>
                                          </p:spTgt>
                                        </p:tgtEl>
                                        <p:attrNameLst>
                                          <p:attrName>style.visibility</p:attrName>
                                        </p:attrNameLst>
                                      </p:cBhvr>
                                      <p:to>
                                        <p:strVal val="visible"/>
                                      </p:to>
                                    </p:set>
                                    <p:animEffect transition="in" filter="fade">
                                      <p:cBhvr>
                                        <p:cTn id="35" dur="500"/>
                                        <p:tgtEl>
                                          <p:spTgt spid="94">
                                            <p:txEl>
                                              <p:pRg st="8" end="8"/>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94">
                                            <p:txEl>
                                              <p:pRg st="9" end="9"/>
                                            </p:txEl>
                                          </p:spTgt>
                                        </p:tgtEl>
                                        <p:attrNameLst>
                                          <p:attrName>style.visibility</p:attrName>
                                        </p:attrNameLst>
                                      </p:cBhvr>
                                      <p:to>
                                        <p:strVal val="visible"/>
                                      </p:to>
                                    </p:set>
                                    <p:animEffect transition="in" filter="fade">
                                      <p:cBhvr>
                                        <p:cTn id="39" dur="500"/>
                                        <p:tgtEl>
                                          <p:spTgt spid="9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8"/>
          <p:cNvSpPr txBox="1">
            <a:spLocks noGrp="1"/>
          </p:cNvSpPr>
          <p:nvPr>
            <p:ph type="body" idx="1"/>
          </p:nvPr>
        </p:nvSpPr>
        <p:spPr>
          <a:xfrm>
            <a:off x="1692383" y="1176698"/>
            <a:ext cx="6125434" cy="3416400"/>
          </a:xfrm>
          <a:prstGeom prst="rect">
            <a:avLst/>
          </a:prstGeom>
          <a:noFill/>
          <a:ln>
            <a:noFill/>
          </a:ln>
        </p:spPr>
        <p:txBody>
          <a:bodyPr spcFirstLastPara="1" wrap="square" lIns="91425" tIns="91425" rIns="91425" bIns="91425" anchor="t" anchorCtr="0">
            <a:noAutofit/>
          </a:bodyPr>
          <a:lstStyle/>
          <a:p>
            <a:pPr marL="914400" lvl="1" indent="-228600" algn="l" rtl="0">
              <a:lnSpc>
                <a:spcPct val="115000"/>
              </a:lnSpc>
              <a:spcBef>
                <a:spcPts val="1600"/>
              </a:spcBef>
              <a:spcAft>
                <a:spcPts val="0"/>
              </a:spcAft>
              <a:buSzPts val="1200"/>
              <a:buNone/>
            </a:pPr>
            <a:endParaRPr>
              <a:solidFill>
                <a:srgbClr val="363636"/>
              </a:solidFill>
            </a:endParaRPr>
          </a:p>
          <a:p>
            <a:pPr marL="914400" lvl="1" indent="-228600" algn="l" rtl="0">
              <a:lnSpc>
                <a:spcPct val="115000"/>
              </a:lnSpc>
              <a:spcBef>
                <a:spcPts val="1600"/>
              </a:spcBef>
              <a:spcAft>
                <a:spcPts val="0"/>
              </a:spcAft>
              <a:buSzPts val="1200"/>
              <a:buNone/>
            </a:pPr>
            <a:endParaRPr>
              <a:solidFill>
                <a:srgbClr val="363636"/>
              </a:solidFill>
            </a:endParaRPr>
          </a:p>
        </p:txBody>
      </p:sp>
      <p:sp>
        <p:nvSpPr>
          <p:cNvPr id="101" name="Google Shape;101;p8"/>
          <p:cNvSpPr txBox="1">
            <a:spLocks noGrp="1"/>
          </p:cNvSpPr>
          <p:nvPr>
            <p:ph type="title"/>
          </p:nvPr>
        </p:nvSpPr>
        <p:spPr>
          <a:xfrm>
            <a:off x="299589" y="154354"/>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a:solidFill>
                  <a:srgbClr val="002855"/>
                </a:solidFill>
              </a:rPr>
              <a:t>Data Collection</a:t>
            </a:r>
            <a:br>
              <a:rPr lang="en-US" dirty="0">
                <a:solidFill>
                  <a:srgbClr val="002855"/>
                </a:solidFill>
              </a:rPr>
            </a:br>
            <a:r>
              <a:rPr lang="en-US" dirty="0">
                <a:solidFill>
                  <a:srgbClr val="363636"/>
                </a:solidFill>
              </a:rPr>
              <a:t>(Completed Nov. 2018-April 2019)</a:t>
            </a:r>
            <a:endParaRPr dirty="0">
              <a:solidFill>
                <a:srgbClr val="363636"/>
              </a:solidFill>
            </a:endParaRPr>
          </a:p>
        </p:txBody>
      </p:sp>
      <p:graphicFrame>
        <p:nvGraphicFramePr>
          <p:cNvPr id="102" name="Google Shape;102;p8"/>
          <p:cNvGraphicFramePr/>
          <p:nvPr>
            <p:extLst>
              <p:ext uri="{D42A27DB-BD31-4B8C-83A1-F6EECF244321}">
                <p14:modId xmlns:p14="http://schemas.microsoft.com/office/powerpoint/2010/main" val="2066133982"/>
              </p:ext>
            </p:extLst>
          </p:nvPr>
        </p:nvGraphicFramePr>
        <p:xfrm>
          <a:off x="-205740" y="752543"/>
          <a:ext cx="9349737" cy="4306400"/>
        </p:xfrm>
        <a:graphic>
          <a:graphicData uri="http://schemas.openxmlformats.org/drawingml/2006/table">
            <a:tbl>
              <a:tblPr>
                <a:noFill/>
                <a:tableStyleId>{DF91F6CD-16AE-45B5-B9BD-5570DB74BADF}</a:tableStyleId>
              </a:tblPr>
              <a:tblGrid>
                <a:gridCol w="2270391">
                  <a:extLst>
                    <a:ext uri="{9D8B030D-6E8A-4147-A177-3AD203B41FA5}">
                      <a16:colId xmlns:a16="http://schemas.microsoft.com/office/drawing/2014/main" val="20000"/>
                    </a:ext>
                  </a:extLst>
                </a:gridCol>
                <a:gridCol w="1693505">
                  <a:extLst>
                    <a:ext uri="{9D8B030D-6E8A-4147-A177-3AD203B41FA5}">
                      <a16:colId xmlns:a16="http://schemas.microsoft.com/office/drawing/2014/main" val="20001"/>
                    </a:ext>
                  </a:extLst>
                </a:gridCol>
                <a:gridCol w="1811052">
                  <a:extLst>
                    <a:ext uri="{9D8B030D-6E8A-4147-A177-3AD203B41FA5}">
                      <a16:colId xmlns:a16="http://schemas.microsoft.com/office/drawing/2014/main" val="20002"/>
                    </a:ext>
                  </a:extLst>
                </a:gridCol>
                <a:gridCol w="1881284">
                  <a:extLst>
                    <a:ext uri="{9D8B030D-6E8A-4147-A177-3AD203B41FA5}">
                      <a16:colId xmlns:a16="http://schemas.microsoft.com/office/drawing/2014/main" val="20003"/>
                    </a:ext>
                  </a:extLst>
                </a:gridCol>
                <a:gridCol w="1693505">
                  <a:extLst>
                    <a:ext uri="{9D8B030D-6E8A-4147-A177-3AD203B41FA5}">
                      <a16:colId xmlns:a16="http://schemas.microsoft.com/office/drawing/2014/main" val="20004"/>
                    </a:ext>
                  </a:extLst>
                </a:gridCol>
              </a:tblGrid>
              <a:tr h="1957625">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dirty="0">
                          <a:solidFill>
                            <a:srgbClr val="000000"/>
                          </a:solidFill>
                          <a:latin typeface="Times New Roman"/>
                          <a:ea typeface="Times New Roman"/>
                          <a:cs typeface="Times New Roman"/>
                          <a:sym typeface="Times New Roman"/>
                        </a:rPr>
                        <a:t>Pseudonym</a:t>
                      </a:r>
                      <a:endParaRPr sz="1400" u="none" strike="noStrike" cap="none" dirty="0"/>
                    </a:p>
                  </a:txBody>
                  <a:tcPr marL="26375" marR="263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solidFill>
                            <a:srgbClr val="000000"/>
                          </a:solidFill>
                          <a:latin typeface="Times New Roman"/>
                          <a:ea typeface="Times New Roman"/>
                          <a:cs typeface="Times New Roman"/>
                          <a:sym typeface="Times New Roman"/>
                        </a:rPr>
                        <a:t>Student surveys</a:t>
                      </a:r>
                      <a:endParaRPr sz="1400" u="none" strike="noStrike" cap="none"/>
                    </a:p>
                  </a:txBody>
                  <a:tcPr marL="26375" marR="263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solidFill>
                            <a:srgbClr val="000000"/>
                          </a:solidFill>
                          <a:latin typeface="Times New Roman"/>
                          <a:ea typeface="Times New Roman"/>
                          <a:cs typeface="Times New Roman"/>
                          <a:sym typeface="Times New Roman"/>
                        </a:rPr>
                        <a:t>Total students interviewed</a:t>
                      </a:r>
                      <a:endParaRPr sz="1400" u="none" strike="noStrike" cap="none"/>
                    </a:p>
                  </a:txBody>
                  <a:tcPr marL="26375" marR="263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dirty="0">
                          <a:solidFill>
                            <a:srgbClr val="000000"/>
                          </a:solidFill>
                          <a:latin typeface="Times New Roman"/>
                          <a:ea typeface="Times New Roman"/>
                          <a:cs typeface="Times New Roman"/>
                          <a:sym typeface="Times New Roman"/>
                        </a:rPr>
                        <a:t>Total faculty members </a:t>
                      </a:r>
                    </a:p>
                    <a:p>
                      <a:pPr marL="0" marR="0" lvl="0" indent="0" algn="ctr" rtl="0">
                        <a:lnSpc>
                          <a:spcPct val="100000"/>
                        </a:lnSpc>
                        <a:spcBef>
                          <a:spcPts val="0"/>
                        </a:spcBef>
                        <a:spcAft>
                          <a:spcPts val="0"/>
                        </a:spcAft>
                        <a:buClr>
                          <a:srgbClr val="000000"/>
                        </a:buClr>
                        <a:buSzPts val="2000"/>
                        <a:buFont typeface="Arial"/>
                        <a:buNone/>
                      </a:pPr>
                      <a:r>
                        <a:rPr lang="en-US" sz="2000" b="1" u="none" strike="noStrike" cap="none" dirty="0">
                          <a:solidFill>
                            <a:srgbClr val="000000"/>
                          </a:solidFill>
                          <a:latin typeface="Times New Roman"/>
                          <a:ea typeface="Times New Roman"/>
                          <a:cs typeface="Times New Roman"/>
                          <a:sym typeface="Times New Roman"/>
                        </a:rPr>
                        <a:t>interviewed</a:t>
                      </a:r>
                      <a:endParaRPr sz="1400" u="none" strike="noStrike" cap="none" dirty="0"/>
                    </a:p>
                  </a:txBody>
                  <a:tcPr marL="26375" marR="263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solidFill>
                            <a:srgbClr val="000000"/>
                          </a:solidFill>
                          <a:latin typeface="Times New Roman"/>
                          <a:ea typeface="Times New Roman"/>
                          <a:cs typeface="Times New Roman"/>
                          <a:sym typeface="Times New Roman"/>
                        </a:rPr>
                        <a:t>Total administrators interviewed</a:t>
                      </a:r>
                      <a:endParaRPr sz="1400" u="none" strike="noStrike" cap="none"/>
                    </a:p>
                  </a:txBody>
                  <a:tcPr marL="26375" marR="263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6525">
                <a:tc>
                  <a:txBody>
                    <a:bodyPr/>
                    <a:lstStyle/>
                    <a:p>
                      <a:pPr marL="0" marR="0" lvl="0" indent="0" algn="ctr" rtl="0">
                        <a:lnSpc>
                          <a:spcPct val="100000"/>
                        </a:lnSpc>
                        <a:spcBef>
                          <a:spcPts val="0"/>
                        </a:spcBef>
                        <a:spcAft>
                          <a:spcPts val="0"/>
                        </a:spcAft>
                        <a:buClr>
                          <a:srgbClr val="000000"/>
                        </a:buClr>
                        <a:buSzPts val="2000"/>
                        <a:buFont typeface="Arial"/>
                        <a:buNone/>
                      </a:pPr>
                      <a:r>
                        <a:rPr lang="en-US" sz="2000" b="0" u="none" strike="noStrike" cap="none">
                          <a:solidFill>
                            <a:schemeClr val="lt1"/>
                          </a:solidFill>
                          <a:latin typeface="Times New Roman"/>
                          <a:ea typeface="Times New Roman"/>
                          <a:cs typeface="Times New Roman"/>
                          <a:sym typeface="Times New Roman"/>
                        </a:rPr>
                        <a:t>Center 1</a:t>
                      </a:r>
                      <a:endParaRPr sz="1400" u="none" strike="noStrike" cap="none"/>
                    </a:p>
                  </a:txBody>
                  <a:tcPr marL="26375" marR="263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0" u="none" strike="noStrike" cap="none">
                          <a:solidFill>
                            <a:schemeClr val="lt1"/>
                          </a:solidFill>
                          <a:latin typeface="Times New Roman"/>
                          <a:ea typeface="Times New Roman"/>
                          <a:cs typeface="Times New Roman"/>
                          <a:sym typeface="Times New Roman"/>
                        </a:rPr>
                        <a:t>60</a:t>
                      </a:r>
                      <a:endParaRPr sz="1400" u="none" strike="noStrike" cap="none"/>
                    </a:p>
                  </a:txBody>
                  <a:tcPr marL="26375" marR="263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solidFill>
                            <a:schemeClr val="lt1"/>
                          </a:solidFill>
                          <a:latin typeface="Times New Roman"/>
                          <a:ea typeface="Times New Roman"/>
                          <a:cs typeface="Times New Roman"/>
                          <a:sym typeface="Times New Roman"/>
                        </a:rPr>
                        <a:t>2</a:t>
                      </a:r>
                      <a:endParaRPr sz="1400" u="none" strike="noStrike" cap="none"/>
                    </a:p>
                  </a:txBody>
                  <a:tcPr marL="26375" marR="263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solidFill>
                            <a:schemeClr val="lt1"/>
                          </a:solidFill>
                          <a:latin typeface="Times New Roman"/>
                          <a:ea typeface="Times New Roman"/>
                          <a:cs typeface="Times New Roman"/>
                          <a:sym typeface="Times New Roman"/>
                        </a:rPr>
                        <a:t>6</a:t>
                      </a:r>
                      <a:endParaRPr sz="1400" u="none" strike="noStrike" cap="none"/>
                    </a:p>
                  </a:txBody>
                  <a:tcPr marL="26375" marR="263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solidFill>
                            <a:schemeClr val="lt1"/>
                          </a:solidFill>
                          <a:latin typeface="Times New Roman"/>
                          <a:ea typeface="Times New Roman"/>
                          <a:cs typeface="Times New Roman"/>
                          <a:sym typeface="Times New Roman"/>
                        </a:rPr>
                        <a:t>4</a:t>
                      </a:r>
                      <a:endParaRPr sz="1400" u="none" strike="noStrike" cap="none"/>
                    </a:p>
                  </a:txBody>
                  <a:tcPr marL="26375" marR="263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05750">
                <a:tc>
                  <a:txBody>
                    <a:bodyPr/>
                    <a:lstStyle/>
                    <a:p>
                      <a:pPr marL="0" marR="0" lvl="0" indent="0" algn="ctr" rtl="0">
                        <a:lnSpc>
                          <a:spcPct val="100000"/>
                        </a:lnSpc>
                        <a:spcBef>
                          <a:spcPts val="0"/>
                        </a:spcBef>
                        <a:spcAft>
                          <a:spcPts val="0"/>
                        </a:spcAft>
                        <a:buClr>
                          <a:srgbClr val="000000"/>
                        </a:buClr>
                        <a:buSzPts val="2000"/>
                        <a:buFont typeface="Arial"/>
                        <a:buNone/>
                      </a:pPr>
                      <a:r>
                        <a:rPr lang="en-US" sz="2000" b="0" u="none" strike="noStrike" cap="none">
                          <a:solidFill>
                            <a:schemeClr val="lt1"/>
                          </a:solidFill>
                          <a:latin typeface="Times New Roman"/>
                          <a:ea typeface="Times New Roman"/>
                          <a:cs typeface="Times New Roman"/>
                          <a:sym typeface="Times New Roman"/>
                        </a:rPr>
                        <a:t>Center 2</a:t>
                      </a:r>
                      <a:endParaRPr sz="1400" u="none" strike="noStrike" cap="none"/>
                    </a:p>
                  </a:txBody>
                  <a:tcPr marL="26375" marR="263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0" u="none" strike="noStrike" cap="none">
                          <a:solidFill>
                            <a:schemeClr val="lt1"/>
                          </a:solidFill>
                          <a:latin typeface="Times New Roman"/>
                          <a:ea typeface="Times New Roman"/>
                          <a:cs typeface="Times New Roman"/>
                          <a:sym typeface="Times New Roman"/>
                        </a:rPr>
                        <a:t>48</a:t>
                      </a:r>
                      <a:endParaRPr sz="1400" u="none" strike="noStrike" cap="none"/>
                    </a:p>
                  </a:txBody>
                  <a:tcPr marL="26375" marR="263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solidFill>
                            <a:schemeClr val="lt1"/>
                          </a:solidFill>
                          <a:latin typeface="Times New Roman"/>
                          <a:ea typeface="Times New Roman"/>
                          <a:cs typeface="Times New Roman"/>
                          <a:sym typeface="Times New Roman"/>
                        </a:rPr>
                        <a:t>8</a:t>
                      </a:r>
                      <a:endParaRPr sz="1400" u="none" strike="noStrike" cap="none"/>
                    </a:p>
                  </a:txBody>
                  <a:tcPr marL="26375" marR="26375"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solidFill>
                            <a:schemeClr val="lt1"/>
                          </a:solidFill>
                          <a:latin typeface="Times New Roman"/>
                          <a:ea typeface="Times New Roman"/>
                          <a:cs typeface="Times New Roman"/>
                          <a:sym typeface="Times New Roman"/>
                        </a:rPr>
                        <a:t>4</a:t>
                      </a:r>
                      <a:endParaRPr sz="1400" u="none" strike="noStrike" cap="none"/>
                    </a:p>
                  </a:txBody>
                  <a:tcPr marL="26375" marR="26375"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solidFill>
                            <a:schemeClr val="lt1"/>
                          </a:solidFill>
                          <a:latin typeface="Times New Roman"/>
                          <a:ea typeface="Times New Roman"/>
                          <a:cs typeface="Times New Roman"/>
                          <a:sym typeface="Times New Roman"/>
                        </a:rPr>
                        <a:t>2</a:t>
                      </a:r>
                      <a:endParaRPr sz="1400" u="none" strike="noStrike" cap="none"/>
                    </a:p>
                  </a:txBody>
                  <a:tcPr marL="26375" marR="26375"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05750">
                <a:tc>
                  <a:txBody>
                    <a:bodyPr/>
                    <a:lstStyle/>
                    <a:p>
                      <a:pPr marL="0" marR="0" lvl="0" indent="0" algn="ctr" rtl="0">
                        <a:lnSpc>
                          <a:spcPct val="100000"/>
                        </a:lnSpc>
                        <a:spcBef>
                          <a:spcPts val="0"/>
                        </a:spcBef>
                        <a:spcAft>
                          <a:spcPts val="0"/>
                        </a:spcAft>
                        <a:buClr>
                          <a:srgbClr val="000000"/>
                        </a:buClr>
                        <a:buSzPts val="2000"/>
                        <a:buFont typeface="Arial"/>
                        <a:buNone/>
                      </a:pPr>
                      <a:r>
                        <a:rPr lang="en-US" sz="2000" b="0" u="none" strike="noStrike" cap="none">
                          <a:solidFill>
                            <a:schemeClr val="lt1"/>
                          </a:solidFill>
                          <a:latin typeface="Times New Roman"/>
                          <a:ea typeface="Times New Roman"/>
                          <a:cs typeface="Times New Roman"/>
                          <a:sym typeface="Times New Roman"/>
                        </a:rPr>
                        <a:t>South 1</a:t>
                      </a:r>
                      <a:endParaRPr sz="1400" u="none" strike="noStrike" cap="none"/>
                    </a:p>
                  </a:txBody>
                  <a:tcPr marL="26375" marR="263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0" u="none" strike="noStrike" cap="none">
                          <a:solidFill>
                            <a:schemeClr val="lt1"/>
                          </a:solidFill>
                          <a:latin typeface="Times New Roman"/>
                          <a:ea typeface="Times New Roman"/>
                          <a:cs typeface="Times New Roman"/>
                          <a:sym typeface="Times New Roman"/>
                        </a:rPr>
                        <a:t>41</a:t>
                      </a:r>
                      <a:endParaRPr sz="1400" u="none" strike="noStrike" cap="none"/>
                    </a:p>
                  </a:txBody>
                  <a:tcPr marL="26375" marR="263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solidFill>
                            <a:schemeClr val="lt1"/>
                          </a:solidFill>
                          <a:latin typeface="Times New Roman"/>
                          <a:ea typeface="Times New Roman"/>
                          <a:cs typeface="Times New Roman"/>
                          <a:sym typeface="Times New Roman"/>
                        </a:rPr>
                        <a:t>0</a:t>
                      </a:r>
                      <a:endParaRPr sz="1400" u="none" strike="noStrike" cap="none"/>
                    </a:p>
                  </a:txBody>
                  <a:tcPr marL="26375" marR="26375"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solidFill>
                            <a:schemeClr val="lt1"/>
                          </a:solidFill>
                          <a:latin typeface="Times New Roman"/>
                          <a:ea typeface="Times New Roman"/>
                          <a:cs typeface="Times New Roman"/>
                          <a:sym typeface="Times New Roman"/>
                        </a:rPr>
                        <a:t>5</a:t>
                      </a:r>
                      <a:endParaRPr sz="1400" u="none" strike="noStrike" cap="none"/>
                    </a:p>
                  </a:txBody>
                  <a:tcPr marL="26375" marR="26375"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solidFill>
                            <a:schemeClr val="lt1"/>
                          </a:solidFill>
                          <a:latin typeface="Times New Roman"/>
                          <a:ea typeface="Times New Roman"/>
                          <a:cs typeface="Times New Roman"/>
                          <a:sym typeface="Times New Roman"/>
                        </a:rPr>
                        <a:t>3</a:t>
                      </a:r>
                      <a:endParaRPr sz="1400" u="none" strike="noStrike" cap="none"/>
                    </a:p>
                  </a:txBody>
                  <a:tcPr marL="26375" marR="26375"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76525">
                <a:tc>
                  <a:txBody>
                    <a:bodyPr/>
                    <a:lstStyle/>
                    <a:p>
                      <a:pPr marL="0" marR="0" lvl="0" indent="0" algn="ctr" rtl="0">
                        <a:lnSpc>
                          <a:spcPct val="100000"/>
                        </a:lnSpc>
                        <a:spcBef>
                          <a:spcPts val="0"/>
                        </a:spcBef>
                        <a:spcAft>
                          <a:spcPts val="0"/>
                        </a:spcAft>
                        <a:buClr>
                          <a:srgbClr val="000000"/>
                        </a:buClr>
                        <a:buSzPts val="2000"/>
                        <a:buFont typeface="Arial"/>
                        <a:buNone/>
                      </a:pPr>
                      <a:r>
                        <a:rPr lang="en-US" sz="2000" b="0" u="none" strike="noStrike" cap="none">
                          <a:solidFill>
                            <a:schemeClr val="lt1"/>
                          </a:solidFill>
                          <a:latin typeface="Times New Roman"/>
                          <a:ea typeface="Times New Roman"/>
                          <a:cs typeface="Times New Roman"/>
                          <a:sym typeface="Times New Roman"/>
                        </a:rPr>
                        <a:t>South 2</a:t>
                      </a:r>
                      <a:endParaRPr sz="1400" u="none" strike="noStrike" cap="none"/>
                    </a:p>
                  </a:txBody>
                  <a:tcPr marL="26375" marR="263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0" u="none" strike="noStrike" cap="none">
                          <a:solidFill>
                            <a:schemeClr val="lt1"/>
                          </a:solidFill>
                          <a:latin typeface="Times New Roman"/>
                          <a:ea typeface="Times New Roman"/>
                          <a:cs typeface="Times New Roman"/>
                          <a:sym typeface="Times New Roman"/>
                        </a:rPr>
                        <a:t>28</a:t>
                      </a:r>
                      <a:endParaRPr sz="1400" u="none" strike="noStrike" cap="none"/>
                    </a:p>
                  </a:txBody>
                  <a:tcPr marL="26375" marR="263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solidFill>
                            <a:schemeClr val="lt1"/>
                          </a:solidFill>
                          <a:latin typeface="Times New Roman"/>
                          <a:ea typeface="Times New Roman"/>
                          <a:cs typeface="Times New Roman"/>
                          <a:sym typeface="Times New Roman"/>
                        </a:rPr>
                        <a:t>10</a:t>
                      </a:r>
                      <a:endParaRPr sz="1400" u="none" strike="noStrike" cap="none"/>
                    </a:p>
                  </a:txBody>
                  <a:tcPr marL="26375" marR="26375"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solidFill>
                            <a:schemeClr val="lt1"/>
                          </a:solidFill>
                          <a:latin typeface="Times New Roman"/>
                          <a:ea typeface="Times New Roman"/>
                          <a:cs typeface="Times New Roman"/>
                          <a:sym typeface="Times New Roman"/>
                        </a:rPr>
                        <a:t>6</a:t>
                      </a:r>
                      <a:endParaRPr sz="1400" u="none" strike="noStrike" cap="none"/>
                    </a:p>
                  </a:txBody>
                  <a:tcPr marL="26375" marR="26375"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solidFill>
                            <a:schemeClr val="lt1"/>
                          </a:solidFill>
                          <a:latin typeface="Times New Roman"/>
                          <a:ea typeface="Times New Roman"/>
                          <a:cs typeface="Times New Roman"/>
                          <a:sym typeface="Times New Roman"/>
                        </a:rPr>
                        <a:t>5</a:t>
                      </a:r>
                      <a:endParaRPr sz="1400" u="none" strike="noStrike" cap="none"/>
                    </a:p>
                  </a:txBody>
                  <a:tcPr marL="26375" marR="26375"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05750">
                <a:tc>
                  <a:txBody>
                    <a:bodyPr/>
                    <a:lstStyle/>
                    <a:p>
                      <a:pPr marL="0" marR="0" lvl="0" indent="0" algn="ctr" rtl="0">
                        <a:lnSpc>
                          <a:spcPct val="100000"/>
                        </a:lnSpc>
                        <a:spcBef>
                          <a:spcPts val="0"/>
                        </a:spcBef>
                        <a:spcAft>
                          <a:spcPts val="0"/>
                        </a:spcAft>
                        <a:buClr>
                          <a:srgbClr val="000000"/>
                        </a:buClr>
                        <a:buSzPts val="2000"/>
                        <a:buFont typeface="Arial"/>
                        <a:buNone/>
                      </a:pPr>
                      <a:r>
                        <a:rPr lang="en-US" sz="2000" b="0" u="none" strike="noStrike" cap="none">
                          <a:solidFill>
                            <a:schemeClr val="lt1"/>
                          </a:solidFill>
                          <a:latin typeface="Times New Roman"/>
                          <a:ea typeface="Times New Roman"/>
                          <a:cs typeface="Times New Roman"/>
                          <a:sym typeface="Times New Roman"/>
                        </a:rPr>
                        <a:t>East 1</a:t>
                      </a:r>
                      <a:endParaRPr sz="1400" u="none" strike="noStrike" cap="none"/>
                    </a:p>
                  </a:txBody>
                  <a:tcPr marL="26375" marR="263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0" u="none" strike="noStrike" cap="none">
                          <a:solidFill>
                            <a:schemeClr val="lt1"/>
                          </a:solidFill>
                          <a:latin typeface="Times New Roman"/>
                          <a:ea typeface="Times New Roman"/>
                          <a:cs typeface="Times New Roman"/>
                          <a:sym typeface="Times New Roman"/>
                        </a:rPr>
                        <a:t>50</a:t>
                      </a:r>
                      <a:endParaRPr sz="1400" u="none" strike="noStrike" cap="none"/>
                    </a:p>
                  </a:txBody>
                  <a:tcPr marL="26375" marR="263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solidFill>
                            <a:schemeClr val="lt1"/>
                          </a:solidFill>
                          <a:latin typeface="Times New Roman"/>
                          <a:ea typeface="Times New Roman"/>
                          <a:cs typeface="Times New Roman"/>
                          <a:sym typeface="Times New Roman"/>
                        </a:rPr>
                        <a:t>17</a:t>
                      </a:r>
                      <a:endParaRPr sz="1400" u="none" strike="noStrike" cap="none"/>
                    </a:p>
                  </a:txBody>
                  <a:tcPr marL="26375" marR="26375"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solidFill>
                            <a:schemeClr val="lt1"/>
                          </a:solidFill>
                          <a:latin typeface="Times New Roman"/>
                          <a:ea typeface="Times New Roman"/>
                          <a:cs typeface="Times New Roman"/>
                          <a:sym typeface="Times New Roman"/>
                        </a:rPr>
                        <a:t>5</a:t>
                      </a:r>
                      <a:endParaRPr sz="1400" u="none" strike="noStrike" cap="none"/>
                    </a:p>
                  </a:txBody>
                  <a:tcPr marL="26375" marR="26375"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solidFill>
                            <a:schemeClr val="lt1"/>
                          </a:solidFill>
                          <a:latin typeface="Times New Roman"/>
                          <a:ea typeface="Times New Roman"/>
                          <a:cs typeface="Times New Roman"/>
                          <a:sym typeface="Times New Roman"/>
                        </a:rPr>
                        <a:t>8</a:t>
                      </a:r>
                      <a:endParaRPr sz="1400" u="none" strike="noStrike" cap="none"/>
                    </a:p>
                  </a:txBody>
                  <a:tcPr marL="26375" marR="26375"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76525">
                <a:tc>
                  <a:txBody>
                    <a:bodyPr/>
                    <a:lstStyle/>
                    <a:p>
                      <a:pPr marL="0" marR="0" lvl="0" indent="0" algn="ctr" rtl="0">
                        <a:lnSpc>
                          <a:spcPct val="100000"/>
                        </a:lnSpc>
                        <a:spcBef>
                          <a:spcPts val="0"/>
                        </a:spcBef>
                        <a:spcAft>
                          <a:spcPts val="0"/>
                        </a:spcAft>
                        <a:buClr>
                          <a:srgbClr val="000000"/>
                        </a:buClr>
                        <a:buSzPts val="2000"/>
                        <a:buFont typeface="Arial"/>
                        <a:buNone/>
                      </a:pPr>
                      <a:r>
                        <a:rPr lang="en-US" sz="2000" b="0" u="none" strike="noStrike" cap="none">
                          <a:solidFill>
                            <a:schemeClr val="lt1"/>
                          </a:solidFill>
                          <a:latin typeface="Times New Roman"/>
                          <a:ea typeface="Times New Roman"/>
                          <a:cs typeface="Times New Roman"/>
                          <a:sym typeface="Times New Roman"/>
                        </a:rPr>
                        <a:t>North 1</a:t>
                      </a:r>
                      <a:endParaRPr sz="1400" u="none" strike="noStrike" cap="none"/>
                    </a:p>
                  </a:txBody>
                  <a:tcPr marL="26375" marR="263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0" u="none" strike="noStrike" cap="none">
                          <a:solidFill>
                            <a:schemeClr val="lt1"/>
                          </a:solidFill>
                          <a:latin typeface="Times New Roman"/>
                          <a:ea typeface="Times New Roman"/>
                          <a:cs typeface="Times New Roman"/>
                          <a:sym typeface="Times New Roman"/>
                        </a:rPr>
                        <a:t>56</a:t>
                      </a:r>
                      <a:endParaRPr sz="1400" u="none" strike="noStrike" cap="none"/>
                    </a:p>
                  </a:txBody>
                  <a:tcPr marL="26375" marR="263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solidFill>
                            <a:schemeClr val="lt1"/>
                          </a:solidFill>
                          <a:latin typeface="Times New Roman"/>
                          <a:ea typeface="Times New Roman"/>
                          <a:cs typeface="Times New Roman"/>
                          <a:sym typeface="Times New Roman"/>
                        </a:rPr>
                        <a:t>6</a:t>
                      </a:r>
                      <a:endParaRPr sz="1400" u="none" strike="noStrike" cap="none"/>
                    </a:p>
                  </a:txBody>
                  <a:tcPr marL="26375" marR="26375"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solidFill>
                            <a:schemeClr val="lt1"/>
                          </a:solidFill>
                          <a:latin typeface="Times New Roman"/>
                          <a:ea typeface="Times New Roman"/>
                          <a:cs typeface="Times New Roman"/>
                          <a:sym typeface="Times New Roman"/>
                        </a:rPr>
                        <a:t>8</a:t>
                      </a:r>
                      <a:endParaRPr sz="1400" u="none" strike="noStrike" cap="none"/>
                    </a:p>
                  </a:txBody>
                  <a:tcPr marL="26375" marR="26375"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solidFill>
                            <a:schemeClr val="lt1"/>
                          </a:solidFill>
                          <a:latin typeface="Times New Roman"/>
                          <a:ea typeface="Times New Roman"/>
                          <a:cs typeface="Times New Roman"/>
                          <a:sym typeface="Times New Roman"/>
                        </a:rPr>
                        <a:t>8</a:t>
                      </a:r>
                      <a:endParaRPr sz="1400" u="none" strike="noStrike" cap="none"/>
                    </a:p>
                  </a:txBody>
                  <a:tcPr marL="26375" marR="26375"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205750">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solidFill>
                            <a:srgbClr val="000000"/>
                          </a:solidFill>
                          <a:latin typeface="Times New Roman"/>
                          <a:ea typeface="Times New Roman"/>
                          <a:cs typeface="Times New Roman"/>
                          <a:sym typeface="Times New Roman"/>
                        </a:rPr>
                        <a:t>Total</a:t>
                      </a:r>
                      <a:endParaRPr sz="1400" u="none" strike="noStrike" cap="none"/>
                    </a:p>
                  </a:txBody>
                  <a:tcPr marL="26375" marR="263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solidFill>
                            <a:srgbClr val="000000"/>
                          </a:solidFill>
                          <a:latin typeface="Times New Roman"/>
                          <a:ea typeface="Times New Roman"/>
                          <a:cs typeface="Times New Roman"/>
                          <a:sym typeface="Times New Roman"/>
                        </a:rPr>
                        <a:t>283</a:t>
                      </a:r>
                      <a:endParaRPr sz="1400" u="none" strike="noStrike" cap="none"/>
                    </a:p>
                  </a:txBody>
                  <a:tcPr marL="26375" marR="263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solidFill>
                            <a:srgbClr val="000000"/>
                          </a:solidFill>
                          <a:latin typeface="Times New Roman"/>
                          <a:ea typeface="Times New Roman"/>
                          <a:cs typeface="Times New Roman"/>
                          <a:sym typeface="Times New Roman"/>
                        </a:rPr>
                        <a:t>43</a:t>
                      </a:r>
                      <a:endParaRPr sz="1400" u="none" strike="noStrike" cap="none"/>
                    </a:p>
                  </a:txBody>
                  <a:tcPr marL="26375" marR="263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solidFill>
                            <a:srgbClr val="000000"/>
                          </a:solidFill>
                          <a:latin typeface="Times New Roman"/>
                          <a:ea typeface="Times New Roman"/>
                          <a:cs typeface="Times New Roman"/>
                          <a:sym typeface="Times New Roman"/>
                        </a:rPr>
                        <a:t>34</a:t>
                      </a:r>
                      <a:endParaRPr sz="1400" u="none" strike="noStrike" cap="none"/>
                    </a:p>
                  </a:txBody>
                  <a:tcPr marL="26375" marR="263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dirty="0">
                          <a:solidFill>
                            <a:srgbClr val="000000"/>
                          </a:solidFill>
                          <a:latin typeface="Times New Roman"/>
                          <a:ea typeface="Times New Roman"/>
                          <a:cs typeface="Times New Roman"/>
                          <a:sym typeface="Times New Roman"/>
                        </a:rPr>
                        <a:t>30</a:t>
                      </a:r>
                      <a:endParaRPr sz="1400" u="none" strike="noStrike" cap="none" dirty="0"/>
                    </a:p>
                  </a:txBody>
                  <a:tcPr marL="26375" marR="263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02"/>
                                        </p:tgtEl>
                                        <p:attrNameLst>
                                          <p:attrName>style.visibility</p:attrName>
                                        </p:attrNameLst>
                                      </p:cBhvr>
                                      <p:to>
                                        <p:strVal val="visible"/>
                                      </p:to>
                                    </p:set>
                                    <p:anim calcmode="lin" valueType="num">
                                      <p:cBhvr additive="base">
                                        <p:cTn id="11" dur="500" fill="hold"/>
                                        <p:tgtEl>
                                          <p:spTgt spid="102"/>
                                        </p:tgtEl>
                                        <p:attrNameLst>
                                          <p:attrName>ppt_x</p:attrName>
                                        </p:attrNameLst>
                                      </p:cBhvr>
                                      <p:tavLst>
                                        <p:tav tm="0">
                                          <p:val>
                                            <p:strVal val="#ppt_x"/>
                                          </p:val>
                                        </p:tav>
                                        <p:tav tm="100000">
                                          <p:val>
                                            <p:strVal val="#ppt_x"/>
                                          </p:val>
                                        </p:tav>
                                      </p:tavLst>
                                    </p:anim>
                                    <p:anim calcmode="lin" valueType="num">
                                      <p:cBhvr additive="base">
                                        <p:cTn id="12"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9"/>
          <p:cNvSpPr txBox="1">
            <a:spLocks noGrp="1"/>
          </p:cNvSpPr>
          <p:nvPr>
            <p:ph type="title"/>
          </p:nvPr>
        </p:nvSpPr>
        <p:spPr>
          <a:xfrm>
            <a:off x="139311" y="1652428"/>
            <a:ext cx="4432689" cy="1838643"/>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US" sz="6600">
                <a:latin typeface="Tahoma"/>
                <a:ea typeface="Tahoma"/>
                <a:cs typeface="Tahoma"/>
                <a:sym typeface="Tahoma"/>
              </a:rPr>
              <a:t>FINDINGS</a:t>
            </a:r>
            <a:endParaRPr sz="6600">
              <a:latin typeface="Tahoma"/>
              <a:ea typeface="Tahoma"/>
              <a:cs typeface="Tahoma"/>
              <a:sym typeface="Tahoma"/>
            </a:endParaRPr>
          </a:p>
        </p:txBody>
      </p:sp>
    </p:spTree>
  </p:cSld>
  <p:clrMapOvr>
    <a:masterClrMapping/>
  </p:clrMapOvr>
  <p:transition spd="slow">
    <p:push dir="u"/>
  </p:transition>
</p:sld>
</file>

<file path=ppt/theme/theme1.xml><?xml version="1.0" encoding="utf-8"?>
<a:theme xmlns:a="http://schemas.openxmlformats.org/drawingml/2006/main" name="NU blue theme">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themeOverride>
</file>

<file path=docProps/app.xml><?xml version="1.0" encoding="utf-8"?>
<Properties xmlns="http://schemas.openxmlformats.org/officeDocument/2006/extended-properties" xmlns:vt="http://schemas.openxmlformats.org/officeDocument/2006/docPropsVTypes">
  <Template/>
  <TotalTime>1783</TotalTime>
  <Words>4328</Words>
  <Application>Microsoft Office PowerPoint</Application>
  <PresentationFormat>Экран (16:9)</PresentationFormat>
  <Paragraphs>401</Paragraphs>
  <Slides>35</Slides>
  <Notes>35</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35</vt:i4>
      </vt:variant>
    </vt:vector>
  </HeadingPairs>
  <TitlesOfParts>
    <vt:vector size="41" baseType="lpstr">
      <vt:lpstr>Tahoma</vt:lpstr>
      <vt:lpstr>Calibri</vt:lpstr>
      <vt:lpstr>Noto Sans Symbols</vt:lpstr>
      <vt:lpstr>Arial</vt:lpstr>
      <vt:lpstr>Times New Roman</vt:lpstr>
      <vt:lpstr>NU blue theme</vt:lpstr>
      <vt:lpstr>DEVELOPING ACADEMIC SKILLS IN 3 LANGUAGES: LESSONS AND NEXT STEPS</vt:lpstr>
      <vt:lpstr>Today’s Plan</vt:lpstr>
      <vt:lpstr>RESEARCH TEAM RESEARCH QUESTIONS and METHODS</vt:lpstr>
      <vt:lpstr>Research Team from the Nazarbayev University Graduate School of Education (NUGSE)</vt:lpstr>
      <vt:lpstr>Research Questions</vt:lpstr>
      <vt:lpstr>What do we mean by “academic skills”? (What is our theoretical framework?)</vt:lpstr>
      <vt:lpstr>Research Design</vt:lpstr>
      <vt:lpstr>Data Collection (Completed Nov. 2018-April 2019)</vt:lpstr>
      <vt:lpstr>FINDINGS</vt:lpstr>
      <vt:lpstr>Student Genre Knowledge in 3 Languages </vt:lpstr>
      <vt:lpstr>Transfer Among Languages</vt:lpstr>
      <vt:lpstr>Pedagogical Policies and Practices</vt:lpstr>
      <vt:lpstr>Institutional Resources</vt:lpstr>
      <vt:lpstr>Institutional Policies</vt:lpstr>
      <vt:lpstr>NEXT STEPS</vt:lpstr>
      <vt:lpstr>A five-stage process of self-assessment (Leask, 2013)</vt:lpstr>
      <vt:lpstr>Time for discussion: Break out session! </vt:lpstr>
      <vt:lpstr>What to discuss in groups? </vt:lpstr>
      <vt:lpstr>Template for summaries</vt:lpstr>
      <vt:lpstr>TEAM SUMMARIES and  ADDITIONAL SUGGESTIONS  FROM NU PRACTICE  and INTERNATIONAL LITERATURE</vt:lpstr>
      <vt:lpstr>Genre Knowledge in 3 Languages at Our University</vt:lpstr>
      <vt:lpstr>Genre Knowledge in 3 Languages: Lessons from NU Practice and International Literature</vt:lpstr>
      <vt:lpstr>Transfer Among Languages at Our University</vt:lpstr>
      <vt:lpstr>Transfer Among Languages</vt:lpstr>
      <vt:lpstr>Pedagogical Policies and Practices</vt:lpstr>
      <vt:lpstr>Pedagogical Policies and Practices: Lessons from NU Practice and International Literature</vt:lpstr>
      <vt:lpstr>Pedagogical Policies and Practices: Lessons from NU Practice and International Literature</vt:lpstr>
      <vt:lpstr>Institutional Resources at Our University</vt:lpstr>
      <vt:lpstr>Institutional Policies at Our University</vt:lpstr>
      <vt:lpstr>Institutional Resources: Lessons from NU Practice and International Literature</vt:lpstr>
      <vt:lpstr>Institutional Policies: Lessons from NU Practice and International Literature</vt:lpstr>
      <vt:lpstr>References</vt:lpstr>
      <vt:lpstr>Презентация PowerPoint</vt:lpstr>
      <vt:lpstr>  Supplementary – EMI factors</vt:lpstr>
      <vt:lpstr>Supplementary – Demographical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ACADEMIC SKILLS IN 3 LANGUAGES: LESSONS AND NEXT STEPS</dc:title>
  <dc:creator>Ainur Abikenova</dc:creator>
  <cp:lastModifiedBy>Dastan Kapashev</cp:lastModifiedBy>
  <cp:revision>43</cp:revision>
  <dcterms:modified xsi:type="dcterms:W3CDTF">2020-02-19T12:39:26Z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0x010100D1EDDB1A182A5F48BBCDBAD398629D52</vt:lpwstr>
  </property>
</Properties>
</file>